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Roboto" panose="020000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i Deepak Ananthoju" userId="33316b5f5f3ed8fe" providerId="LiveId" clId="{0144E35E-FFA8-49A0-BC4C-9D11585AC405}"/>
    <pc:docChg chg="modSld">
      <pc:chgData name="Lakshmi Deepak Ananthoju" userId="33316b5f5f3ed8fe" providerId="LiveId" clId="{0144E35E-FFA8-49A0-BC4C-9D11585AC405}" dt="2025-03-29T03:55:18.024" v="7" actId="1076"/>
      <pc:docMkLst>
        <pc:docMk/>
      </pc:docMkLst>
      <pc:sldChg chg="modSp mod">
        <pc:chgData name="Lakshmi Deepak Ananthoju" userId="33316b5f5f3ed8fe" providerId="LiveId" clId="{0144E35E-FFA8-49A0-BC4C-9D11585AC405}" dt="2025-03-29T03:53:22.852" v="5" actId="1076"/>
        <pc:sldMkLst>
          <pc:docMk/>
          <pc:sldMk cId="0" sldId="256"/>
        </pc:sldMkLst>
        <pc:spChg chg="mod">
          <ac:chgData name="Lakshmi Deepak Ananthoju" userId="33316b5f5f3ed8fe" providerId="LiveId" clId="{0144E35E-FFA8-49A0-BC4C-9D11585AC405}" dt="2025-03-29T03:53:22.852" v="5" actId="1076"/>
          <ac:spMkLst>
            <pc:docMk/>
            <pc:sldMk cId="0" sldId="256"/>
            <ac:spMk id="8" creationId="{00000000-0000-0000-0000-000000000000}"/>
          </ac:spMkLst>
        </pc:spChg>
        <pc:spChg chg="mod">
          <ac:chgData name="Lakshmi Deepak Ananthoju" userId="33316b5f5f3ed8fe" providerId="LiveId" clId="{0144E35E-FFA8-49A0-BC4C-9D11585AC405}" dt="2025-03-29T03:53:12.190" v="4" actId="14100"/>
          <ac:spMkLst>
            <pc:docMk/>
            <pc:sldMk cId="0" sldId="256"/>
            <ac:spMk id="10" creationId="{00000000-0000-0000-0000-000000000000}"/>
          </ac:spMkLst>
        </pc:spChg>
        <pc:spChg chg="mod">
          <ac:chgData name="Lakshmi Deepak Ananthoju" userId="33316b5f5f3ed8fe" providerId="LiveId" clId="{0144E35E-FFA8-49A0-BC4C-9D11585AC405}" dt="2025-03-29T03:52:54.537" v="1" actId="1076"/>
          <ac:spMkLst>
            <pc:docMk/>
            <pc:sldMk cId="0" sldId="256"/>
            <ac:spMk id="11" creationId="{00000000-0000-0000-0000-000000000000}"/>
          </ac:spMkLst>
        </pc:spChg>
      </pc:sldChg>
      <pc:sldChg chg="modSp mod">
        <pc:chgData name="Lakshmi Deepak Ananthoju" userId="33316b5f5f3ed8fe" providerId="LiveId" clId="{0144E35E-FFA8-49A0-BC4C-9D11585AC405}" dt="2025-03-29T03:55:18.024" v="7" actId="1076"/>
        <pc:sldMkLst>
          <pc:docMk/>
          <pc:sldMk cId="0" sldId="259"/>
        </pc:sldMkLst>
        <pc:spChg chg="mod">
          <ac:chgData name="Lakshmi Deepak Ananthoju" userId="33316b5f5f3ed8fe" providerId="LiveId" clId="{0144E35E-FFA8-49A0-BC4C-9D11585AC405}" dt="2025-03-29T03:55:14.140" v="6" actId="1076"/>
          <ac:spMkLst>
            <pc:docMk/>
            <pc:sldMk cId="0" sldId="259"/>
            <ac:spMk id="5" creationId="{00000000-0000-0000-0000-000000000000}"/>
          </ac:spMkLst>
        </pc:spChg>
        <pc:spChg chg="mod">
          <ac:chgData name="Lakshmi Deepak Ananthoju" userId="33316b5f5f3ed8fe" providerId="LiveId" clId="{0144E35E-FFA8-49A0-BC4C-9D11585AC405}" dt="2025-03-29T03:55:18.024" v="7" actId="1076"/>
          <ac:spMkLst>
            <pc:docMk/>
            <pc:sldMk cId="0" sldId="259"/>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www.cdc.gov/vaccines/hcp/admin/storage/toolkit/"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928907" y="7766140"/>
            <a:ext cx="18880074" cy="2520860"/>
          </a:xfrm>
          <a:custGeom>
            <a:avLst/>
            <a:gdLst/>
            <a:ahLst/>
            <a:cxnLst/>
            <a:rect l="l" t="t" r="r" b="b"/>
            <a:pathLst>
              <a:path w="18880074" h="2520860">
                <a:moveTo>
                  <a:pt x="0" y="0"/>
                </a:moveTo>
                <a:lnTo>
                  <a:pt x="18880074" y="0"/>
                </a:lnTo>
                <a:lnTo>
                  <a:pt x="18880074" y="2520860"/>
                </a:lnTo>
                <a:lnTo>
                  <a:pt x="0" y="25208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3275586" y="3889860"/>
            <a:ext cx="12092070" cy="2507280"/>
            <a:chOff x="0" y="0"/>
            <a:chExt cx="3184743" cy="660354"/>
          </a:xfrm>
        </p:grpSpPr>
        <p:sp>
          <p:nvSpPr>
            <p:cNvPr id="4" name="Freeform 4"/>
            <p:cNvSpPr/>
            <p:nvPr/>
          </p:nvSpPr>
          <p:spPr>
            <a:xfrm>
              <a:off x="0" y="0"/>
              <a:ext cx="3184743" cy="660354"/>
            </a:xfrm>
            <a:custGeom>
              <a:avLst/>
              <a:gdLst/>
              <a:ahLst/>
              <a:cxnLst/>
              <a:rect l="l" t="t" r="r" b="b"/>
              <a:pathLst>
                <a:path w="3184743" h="660354">
                  <a:moveTo>
                    <a:pt x="32653" y="0"/>
                  </a:moveTo>
                  <a:lnTo>
                    <a:pt x="3152090" y="0"/>
                  </a:lnTo>
                  <a:cubicBezTo>
                    <a:pt x="3160750" y="0"/>
                    <a:pt x="3169056" y="3440"/>
                    <a:pt x="3175179" y="9564"/>
                  </a:cubicBezTo>
                  <a:cubicBezTo>
                    <a:pt x="3181303" y="15687"/>
                    <a:pt x="3184743" y="23993"/>
                    <a:pt x="3184743" y="32653"/>
                  </a:cubicBezTo>
                  <a:lnTo>
                    <a:pt x="3184743" y="627701"/>
                  </a:lnTo>
                  <a:cubicBezTo>
                    <a:pt x="3184743" y="636361"/>
                    <a:pt x="3181303" y="644666"/>
                    <a:pt x="3175179" y="650790"/>
                  </a:cubicBezTo>
                  <a:cubicBezTo>
                    <a:pt x="3169056" y="656913"/>
                    <a:pt x="3160750" y="660354"/>
                    <a:pt x="3152090" y="660354"/>
                  </a:cubicBezTo>
                  <a:lnTo>
                    <a:pt x="32653" y="660354"/>
                  </a:lnTo>
                  <a:cubicBezTo>
                    <a:pt x="23993" y="660354"/>
                    <a:pt x="15687" y="656913"/>
                    <a:pt x="9564" y="650790"/>
                  </a:cubicBezTo>
                  <a:cubicBezTo>
                    <a:pt x="3440" y="644666"/>
                    <a:pt x="0" y="636361"/>
                    <a:pt x="0" y="627701"/>
                  </a:cubicBezTo>
                  <a:lnTo>
                    <a:pt x="0" y="32653"/>
                  </a:lnTo>
                  <a:cubicBezTo>
                    <a:pt x="0" y="23993"/>
                    <a:pt x="3440" y="15687"/>
                    <a:pt x="9564" y="9564"/>
                  </a:cubicBezTo>
                  <a:cubicBezTo>
                    <a:pt x="15687" y="3440"/>
                    <a:pt x="23993" y="0"/>
                    <a:pt x="32653" y="0"/>
                  </a:cubicBezTo>
                  <a:close/>
                </a:path>
              </a:pathLst>
            </a:custGeom>
            <a:solidFill>
              <a:srgbClr val="0B3759"/>
            </a:solidFill>
          </p:spPr>
        </p:sp>
        <p:sp>
          <p:nvSpPr>
            <p:cNvPr id="5" name="TextBox 5"/>
            <p:cNvSpPr txBox="1"/>
            <p:nvPr/>
          </p:nvSpPr>
          <p:spPr>
            <a:xfrm>
              <a:off x="0" y="-19050"/>
              <a:ext cx="3184743" cy="679404"/>
            </a:xfrm>
            <a:prstGeom prst="rect">
              <a:avLst/>
            </a:prstGeom>
          </p:spPr>
          <p:txBody>
            <a:bodyPr lIns="50800" tIns="50800" rIns="50800" bIns="50800" rtlCol="0" anchor="ctr"/>
            <a:lstStyle/>
            <a:p>
              <a:pPr algn="ctr">
                <a:lnSpc>
                  <a:spcPts val="2879"/>
                </a:lnSpc>
              </a:pPr>
              <a:endParaRPr/>
            </a:p>
          </p:txBody>
        </p:sp>
      </p:grpSp>
      <p:sp>
        <p:nvSpPr>
          <p:cNvPr id="6" name="Freeform 6"/>
          <p:cNvSpPr/>
          <p:nvPr/>
        </p:nvSpPr>
        <p:spPr>
          <a:xfrm>
            <a:off x="11924471" y="4716865"/>
            <a:ext cx="6886370" cy="6886370"/>
          </a:xfrm>
          <a:custGeom>
            <a:avLst/>
            <a:gdLst/>
            <a:ahLst/>
            <a:cxnLst/>
            <a:rect l="l" t="t" r="r" b="b"/>
            <a:pathLst>
              <a:path w="6886370" h="6886370">
                <a:moveTo>
                  <a:pt x="0" y="0"/>
                </a:moveTo>
                <a:lnTo>
                  <a:pt x="6886370" y="0"/>
                </a:lnTo>
                <a:lnTo>
                  <a:pt x="6886370" y="6886371"/>
                </a:lnTo>
                <a:lnTo>
                  <a:pt x="0" y="6886371"/>
                </a:lnTo>
                <a:lnTo>
                  <a:pt x="0" y="0"/>
                </a:lnTo>
                <a:close/>
              </a:path>
            </a:pathLst>
          </a:custGeom>
          <a:blipFill>
            <a:blip r:embed="rId5">
              <a:extLst>
                <a:ext uri="{96DAC541-7B7A-43D3-8B79-37D633B846F1}">
                  <asvg:svgBlip xmlns:asvg="http://schemas.microsoft.com/office/drawing/2016/SVG/main" r:embed="rId6"/>
                </a:ext>
              </a:extLst>
            </a:blip>
            <a:stretch>
              <a:fillRect t="-3934" b="-3934"/>
            </a:stretch>
          </a:blipFill>
        </p:spPr>
      </p:sp>
      <p:sp>
        <p:nvSpPr>
          <p:cNvPr id="7" name="Freeform 7"/>
          <p:cNvSpPr/>
          <p:nvPr/>
        </p:nvSpPr>
        <p:spPr>
          <a:xfrm>
            <a:off x="-591084" y="4765087"/>
            <a:ext cx="6694341" cy="7472503"/>
          </a:xfrm>
          <a:custGeom>
            <a:avLst/>
            <a:gdLst/>
            <a:ahLst/>
            <a:cxnLst/>
            <a:rect l="l" t="t" r="r" b="b"/>
            <a:pathLst>
              <a:path w="6694341" h="7472503">
                <a:moveTo>
                  <a:pt x="0" y="0"/>
                </a:moveTo>
                <a:lnTo>
                  <a:pt x="6694341" y="0"/>
                </a:lnTo>
                <a:lnTo>
                  <a:pt x="6694341" y="7472503"/>
                </a:lnTo>
                <a:lnTo>
                  <a:pt x="0" y="74725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58544" y="2918016"/>
            <a:ext cx="12778827" cy="817244"/>
          </a:xfrm>
          <a:prstGeom prst="rect">
            <a:avLst/>
          </a:prstGeom>
        </p:spPr>
        <p:txBody>
          <a:bodyPr lIns="0" tIns="0" rIns="0" bIns="0" rtlCol="0" anchor="t">
            <a:spAutoFit/>
          </a:bodyPr>
          <a:lstStyle/>
          <a:p>
            <a:pPr algn="ctr">
              <a:lnSpc>
                <a:spcPts val="5939"/>
              </a:lnSpc>
            </a:pPr>
            <a:r>
              <a:rPr lang="en-US" sz="5999" b="1">
                <a:solidFill>
                  <a:srgbClr val="013057"/>
                </a:solidFill>
                <a:latin typeface="Arimo Bold"/>
                <a:ea typeface="Arimo Bold"/>
                <a:cs typeface="Arimo Bold"/>
                <a:sym typeface="Arimo Bold"/>
              </a:rPr>
              <a:t>TEAM</a:t>
            </a:r>
          </a:p>
        </p:txBody>
      </p:sp>
      <p:sp>
        <p:nvSpPr>
          <p:cNvPr id="9" name="TextBox 9"/>
          <p:cNvSpPr txBox="1"/>
          <p:nvPr/>
        </p:nvSpPr>
        <p:spPr>
          <a:xfrm>
            <a:off x="4802802" y="4274503"/>
            <a:ext cx="8682395"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MediGuardians</a:t>
            </a:r>
          </a:p>
        </p:txBody>
      </p:sp>
      <p:sp>
        <p:nvSpPr>
          <p:cNvPr id="10" name="TextBox 10"/>
          <p:cNvSpPr txBox="1"/>
          <p:nvPr/>
        </p:nvSpPr>
        <p:spPr>
          <a:xfrm>
            <a:off x="3384806" y="6718390"/>
            <a:ext cx="12092069" cy="1545167"/>
          </a:xfrm>
          <a:prstGeom prst="rect">
            <a:avLst/>
          </a:prstGeom>
        </p:spPr>
        <p:txBody>
          <a:bodyPr wrap="square" lIns="0" tIns="0" rIns="0" bIns="0" rtlCol="0" anchor="t">
            <a:spAutoFit/>
          </a:bodyPr>
          <a:lstStyle/>
          <a:p>
            <a:pPr algn="ctr">
              <a:lnSpc>
                <a:spcPts val="4080"/>
              </a:lnSpc>
              <a:spcBef>
                <a:spcPct val="0"/>
              </a:spcBef>
            </a:pPr>
            <a:endParaRPr dirty="0"/>
          </a:p>
          <a:p>
            <a:pPr algn="ctr">
              <a:lnSpc>
                <a:spcPts val="4080"/>
              </a:lnSpc>
              <a:spcBef>
                <a:spcPct val="0"/>
              </a:spcBef>
            </a:pPr>
            <a:r>
              <a:rPr lang="en-US" sz="3400" b="1" dirty="0">
                <a:solidFill>
                  <a:srgbClr val="2D4760"/>
                </a:solidFill>
                <a:latin typeface="Arimo Bold"/>
                <a:ea typeface="Arimo Bold"/>
                <a:cs typeface="Arimo Bold"/>
                <a:sym typeface="Arimo Bold"/>
              </a:rPr>
              <a:t>Problem Statement Title- Online testing and monitoring of</a:t>
            </a:r>
          </a:p>
          <a:p>
            <a:pPr algn="ctr">
              <a:lnSpc>
                <a:spcPts val="4080"/>
              </a:lnSpc>
              <a:spcBef>
                <a:spcPct val="0"/>
              </a:spcBef>
            </a:pPr>
            <a:r>
              <a:rPr lang="en-US" sz="3400" b="1" dirty="0">
                <a:solidFill>
                  <a:srgbClr val="2D4760"/>
                </a:solidFill>
                <a:latin typeface="Arimo Bold"/>
                <a:ea typeface="Arimo Bold"/>
                <a:cs typeface="Arimo Bold"/>
                <a:sym typeface="Arimo Bold"/>
              </a:rPr>
              <a:t> quality of medicines and consumables</a:t>
            </a:r>
          </a:p>
        </p:txBody>
      </p:sp>
      <p:sp>
        <p:nvSpPr>
          <p:cNvPr id="11" name="TextBox 11"/>
          <p:cNvSpPr txBox="1"/>
          <p:nvPr/>
        </p:nvSpPr>
        <p:spPr>
          <a:xfrm>
            <a:off x="6250754" y="1193736"/>
            <a:ext cx="6141731" cy="1417949"/>
          </a:xfrm>
          <a:prstGeom prst="rect">
            <a:avLst/>
          </a:prstGeom>
        </p:spPr>
        <p:txBody>
          <a:bodyPr wrap="square" lIns="0" tIns="0" rIns="0" bIns="0" rtlCol="0" anchor="t">
            <a:spAutoFit/>
          </a:bodyPr>
          <a:lstStyle/>
          <a:p>
            <a:pPr algn="ctr">
              <a:lnSpc>
                <a:spcPts val="11620"/>
              </a:lnSpc>
            </a:pPr>
            <a:r>
              <a:rPr lang="en-US" sz="8300" b="1" dirty="0">
                <a:solidFill>
                  <a:srgbClr val="013057"/>
                </a:solidFill>
                <a:latin typeface="Canva Sans Bold"/>
                <a:ea typeface="Canva Sans Bold"/>
                <a:cs typeface="Canva Sans Bold"/>
                <a:sym typeface="Canva Sans Bold"/>
              </a:rPr>
              <a:t>Project</a:t>
            </a:r>
            <a:r>
              <a:rPr lang="en-US" sz="8300" b="1" dirty="0">
                <a:solidFill>
                  <a:srgbClr val="FFA445"/>
                </a:solidFill>
                <a:latin typeface="Canva Sans Bold"/>
                <a:ea typeface="Canva Sans Bold"/>
                <a:cs typeface="Canva Sans Bold"/>
                <a:sym typeface="Canva Sans Bold"/>
              </a:rPr>
              <a:t>24</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300583" y="-365548"/>
            <a:ext cx="19259529" cy="11018096"/>
          </a:xfrm>
          <a:custGeom>
            <a:avLst/>
            <a:gdLst/>
            <a:ahLst/>
            <a:cxnLst/>
            <a:rect l="l" t="t" r="r" b="b"/>
            <a:pathLst>
              <a:path w="19259529" h="11018096">
                <a:moveTo>
                  <a:pt x="0" y="0"/>
                </a:moveTo>
                <a:lnTo>
                  <a:pt x="19259529" y="0"/>
                </a:lnTo>
                <a:lnTo>
                  <a:pt x="19259529" y="11018096"/>
                </a:lnTo>
                <a:lnTo>
                  <a:pt x="0" y="11018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852857" y="542773"/>
            <a:ext cx="11411127" cy="2501455"/>
          </a:xfrm>
          <a:prstGeom prst="rect">
            <a:avLst/>
          </a:prstGeom>
        </p:spPr>
        <p:txBody>
          <a:bodyPr lIns="0" tIns="0" rIns="0" bIns="0" rtlCol="0" anchor="t">
            <a:spAutoFit/>
          </a:bodyPr>
          <a:lstStyle/>
          <a:p>
            <a:pPr algn="l">
              <a:lnSpc>
                <a:spcPts val="9735"/>
              </a:lnSpc>
            </a:pPr>
            <a:r>
              <a:rPr lang="en-US" sz="8113" b="1">
                <a:solidFill>
                  <a:srgbClr val="013057"/>
                </a:solidFill>
                <a:latin typeface="Arimo Bold"/>
                <a:ea typeface="Arimo Bold"/>
                <a:cs typeface="Arimo Bold"/>
                <a:sym typeface="Arimo Bold"/>
              </a:rPr>
              <a:t>Feasibility &amp; Viability</a:t>
            </a:r>
          </a:p>
          <a:p>
            <a:pPr algn="l">
              <a:lnSpc>
                <a:spcPts val="9735"/>
              </a:lnSpc>
            </a:pPr>
            <a:endParaRPr lang="en-US" sz="8113" b="1">
              <a:solidFill>
                <a:srgbClr val="013057"/>
              </a:solidFill>
              <a:latin typeface="Arimo Bold"/>
              <a:ea typeface="Arimo Bold"/>
              <a:cs typeface="Arimo Bold"/>
              <a:sym typeface="Arimo Bold"/>
            </a:endParaRPr>
          </a:p>
        </p:txBody>
      </p:sp>
      <p:sp>
        <p:nvSpPr>
          <p:cNvPr id="4" name="Freeform 4"/>
          <p:cNvSpPr/>
          <p:nvPr/>
        </p:nvSpPr>
        <p:spPr>
          <a:xfrm>
            <a:off x="10555316" y="2858616"/>
            <a:ext cx="7732590" cy="7450088"/>
          </a:xfrm>
          <a:custGeom>
            <a:avLst/>
            <a:gdLst/>
            <a:ahLst/>
            <a:cxnLst/>
            <a:rect l="l" t="t" r="r" b="b"/>
            <a:pathLst>
              <a:path w="7732590" h="7450088">
                <a:moveTo>
                  <a:pt x="0" y="0"/>
                </a:moveTo>
                <a:lnTo>
                  <a:pt x="7732590" y="0"/>
                </a:lnTo>
                <a:lnTo>
                  <a:pt x="7732590" y="7450088"/>
                </a:lnTo>
                <a:lnTo>
                  <a:pt x="0" y="74500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972422"/>
            <a:ext cx="13976366" cy="7953375"/>
          </a:xfrm>
          <a:prstGeom prst="rect">
            <a:avLst/>
          </a:prstGeom>
        </p:spPr>
        <p:txBody>
          <a:bodyPr lIns="0" tIns="0" rIns="0" bIns="0" rtlCol="0" anchor="t">
            <a:spAutoFit/>
          </a:bodyPr>
          <a:lstStyle/>
          <a:p>
            <a:pPr marL="661561" lvl="1" indent="-330780" algn="l">
              <a:lnSpc>
                <a:spcPts val="3677"/>
              </a:lnSpc>
              <a:buFont typeface="Arial"/>
              <a:buChar char="•"/>
            </a:pPr>
            <a:r>
              <a:rPr lang="en-US" sz="3064" b="1">
                <a:solidFill>
                  <a:srgbClr val="013057"/>
                </a:solidFill>
                <a:latin typeface="Arimo Bold"/>
                <a:ea typeface="Arimo Bold"/>
                <a:cs typeface="Arimo Bold"/>
                <a:sym typeface="Arimo Bold"/>
              </a:rPr>
              <a:t>Technical: Utilizes IoT, blockchain, and cloud services, with development in React, Python, and PostgreSQL/MongoDB. Medicine effectiveness analysis is implemented using structured data processing for accurate recommendations.</a:t>
            </a:r>
          </a:p>
          <a:p>
            <a:pPr algn="l">
              <a:lnSpc>
                <a:spcPts val="3677"/>
              </a:lnSpc>
            </a:pPr>
            <a:endParaRPr lang="en-US" sz="3064" b="1">
              <a:solidFill>
                <a:srgbClr val="013057"/>
              </a:solidFill>
              <a:latin typeface="Arimo Bold"/>
              <a:ea typeface="Arimo Bold"/>
              <a:cs typeface="Arimo Bold"/>
              <a:sym typeface="Arimo Bold"/>
            </a:endParaRPr>
          </a:p>
          <a:p>
            <a:pPr marL="661561" lvl="1" indent="-330780" algn="l">
              <a:lnSpc>
                <a:spcPts val="3677"/>
              </a:lnSpc>
              <a:buFont typeface="Arial"/>
              <a:buChar char="•"/>
            </a:pPr>
            <a:r>
              <a:rPr lang="en-US" sz="3064" b="1">
                <a:solidFill>
                  <a:srgbClr val="013057"/>
                </a:solidFill>
                <a:latin typeface="Arimo Bold"/>
                <a:ea typeface="Arimo Bold"/>
                <a:cs typeface="Arimo Bold"/>
                <a:sym typeface="Arimo Bold"/>
              </a:rPr>
              <a:t>Operational: Easily integrates into hospital workflows with automated medicine tracking, rejection, and effectiveness analysis, requiring minimal training for medical staff.</a:t>
            </a:r>
          </a:p>
          <a:p>
            <a:pPr marL="661561" lvl="1" indent="-330780" algn="l">
              <a:lnSpc>
                <a:spcPts val="3677"/>
              </a:lnSpc>
              <a:buFont typeface="Arial"/>
              <a:buChar char="•"/>
            </a:pPr>
            <a:endParaRPr lang="en-US" sz="3064" b="1">
              <a:solidFill>
                <a:srgbClr val="013057"/>
              </a:solidFill>
              <a:latin typeface="Arimo Bold"/>
              <a:ea typeface="Arimo Bold"/>
              <a:cs typeface="Arimo Bold"/>
              <a:sym typeface="Arimo Bold"/>
            </a:endParaRPr>
          </a:p>
          <a:p>
            <a:pPr marL="661561" lvl="1" indent="-330780" algn="l">
              <a:lnSpc>
                <a:spcPts val="3677"/>
              </a:lnSpc>
              <a:buFont typeface="Arial"/>
              <a:buChar char="•"/>
            </a:pPr>
            <a:r>
              <a:rPr lang="en-US" sz="3064" b="1">
                <a:solidFill>
                  <a:srgbClr val="013057"/>
                </a:solidFill>
                <a:latin typeface="Arimo Bold"/>
                <a:ea typeface="Arimo Bold"/>
                <a:cs typeface="Arimo Bold"/>
                <a:sym typeface="Arimo Bold"/>
              </a:rPr>
              <a:t>Financial: Initial costs are justified by long-term savings through automated inventory management, waste reduction, and improved medicine utilization based on effectiveness data.</a:t>
            </a:r>
          </a:p>
          <a:p>
            <a:pPr marL="661561" lvl="1" indent="-330780" algn="l">
              <a:lnSpc>
                <a:spcPts val="3677"/>
              </a:lnSpc>
              <a:buFont typeface="Arial"/>
              <a:buChar char="•"/>
            </a:pPr>
            <a:endParaRPr lang="en-US" sz="3064" b="1">
              <a:solidFill>
                <a:srgbClr val="013057"/>
              </a:solidFill>
              <a:latin typeface="Arimo Bold"/>
              <a:ea typeface="Arimo Bold"/>
              <a:cs typeface="Arimo Bold"/>
              <a:sym typeface="Arimo Bold"/>
            </a:endParaRPr>
          </a:p>
          <a:p>
            <a:pPr marL="661561" lvl="1" indent="-330780" algn="l">
              <a:lnSpc>
                <a:spcPts val="3677"/>
              </a:lnSpc>
              <a:buFont typeface="Arial"/>
              <a:buChar char="•"/>
            </a:pPr>
            <a:r>
              <a:rPr lang="en-US" sz="3064" b="1">
                <a:solidFill>
                  <a:srgbClr val="013057"/>
                </a:solidFill>
                <a:latin typeface="Arimo Bold"/>
                <a:ea typeface="Arimo Bold"/>
                <a:cs typeface="Arimo Bold"/>
                <a:sym typeface="Arimo Bold"/>
              </a:rPr>
              <a:t>Viability: Scalable for hospitals of all sizes, addressing a critical need for automated medicine quality control, effectiveness testing, and personalized medicine</a:t>
            </a:r>
          </a:p>
          <a:p>
            <a:pPr marL="661561" lvl="1" indent="-330780" algn="l">
              <a:lnSpc>
                <a:spcPts val="3677"/>
              </a:lnSpc>
              <a:buFont typeface="Arial"/>
              <a:buChar char="•"/>
            </a:pPr>
            <a:endParaRPr lang="en-US" sz="3064" b="1">
              <a:solidFill>
                <a:srgbClr val="013057"/>
              </a:solidFill>
              <a:latin typeface="Arimo Bold"/>
              <a:ea typeface="Arimo Bold"/>
              <a:cs typeface="Arimo Bold"/>
              <a:sym typeface="Arimo Bold"/>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11</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16061049" y="-429696"/>
            <a:ext cx="2892895" cy="3017385"/>
          </a:xfrm>
          <a:custGeom>
            <a:avLst/>
            <a:gdLst/>
            <a:ahLst/>
            <a:cxnLst/>
            <a:rect l="l" t="t" r="r" b="b"/>
            <a:pathLst>
              <a:path w="2892895" h="3017385">
                <a:moveTo>
                  <a:pt x="0" y="0"/>
                </a:moveTo>
                <a:lnTo>
                  <a:pt x="2892895" y="0"/>
                </a:lnTo>
                <a:lnTo>
                  <a:pt x="2892895" y="3017385"/>
                </a:lnTo>
                <a:lnTo>
                  <a:pt x="0" y="3017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0" y="6685214"/>
            <a:ext cx="2915862" cy="3601776"/>
          </a:xfrm>
          <a:custGeom>
            <a:avLst/>
            <a:gdLst/>
            <a:ahLst/>
            <a:cxnLst/>
            <a:rect l="l" t="t" r="r" b="b"/>
            <a:pathLst>
              <a:path w="2915862" h="3601776">
                <a:moveTo>
                  <a:pt x="0" y="0"/>
                </a:moveTo>
                <a:lnTo>
                  <a:pt x="2915862" y="0"/>
                </a:lnTo>
                <a:lnTo>
                  <a:pt x="2915862" y="3601776"/>
                </a:lnTo>
                <a:lnTo>
                  <a:pt x="0" y="360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44619" y="2731343"/>
            <a:ext cx="696340" cy="1055690"/>
          </a:xfrm>
          <a:custGeom>
            <a:avLst/>
            <a:gdLst/>
            <a:ahLst/>
            <a:cxnLst/>
            <a:rect l="l" t="t" r="r" b="b"/>
            <a:pathLst>
              <a:path w="696340" h="1055690">
                <a:moveTo>
                  <a:pt x="0" y="0"/>
                </a:moveTo>
                <a:lnTo>
                  <a:pt x="696340" y="0"/>
                </a:lnTo>
                <a:lnTo>
                  <a:pt x="696340" y="1055690"/>
                </a:lnTo>
                <a:lnTo>
                  <a:pt x="0" y="1055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3471806" y="294120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stretch>
              <a:fillRect/>
            </a:stretch>
          </a:blipFill>
        </p:spPr>
      </p:sp>
      <p:sp>
        <p:nvSpPr>
          <p:cNvPr id="6" name="Freeform 6"/>
          <p:cNvSpPr/>
          <p:nvPr/>
        </p:nvSpPr>
        <p:spPr>
          <a:xfrm>
            <a:off x="10491522" y="294120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stretch>
              <a:fillRect/>
            </a:stretch>
          </a:blipFill>
        </p:spPr>
      </p:sp>
      <p:sp>
        <p:nvSpPr>
          <p:cNvPr id="7" name="TextBox 7"/>
          <p:cNvSpPr txBox="1"/>
          <p:nvPr/>
        </p:nvSpPr>
        <p:spPr>
          <a:xfrm>
            <a:off x="1531425" y="952900"/>
            <a:ext cx="15225150" cy="942975"/>
          </a:xfrm>
          <a:prstGeom prst="rect">
            <a:avLst/>
          </a:prstGeom>
        </p:spPr>
        <p:txBody>
          <a:bodyPr lIns="0" tIns="0" rIns="0" bIns="0" rtlCol="0" anchor="t">
            <a:spAutoFit/>
          </a:bodyPr>
          <a:lstStyle/>
          <a:p>
            <a:pPr algn="l">
              <a:lnSpc>
                <a:spcPts val="7200"/>
              </a:lnSpc>
            </a:pPr>
            <a:r>
              <a:rPr lang="en-US" sz="6000" b="1">
                <a:solidFill>
                  <a:srgbClr val="013057"/>
                </a:solidFill>
                <a:latin typeface="Arimo Bold"/>
                <a:ea typeface="Arimo Bold"/>
                <a:cs typeface="Arimo Bold"/>
                <a:sym typeface="Arimo Bold"/>
              </a:rPr>
              <a:t>Sustainable Development Goals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TextBox 2"/>
          <p:cNvSpPr txBox="1"/>
          <p:nvPr/>
        </p:nvSpPr>
        <p:spPr>
          <a:xfrm>
            <a:off x="3130616" y="457200"/>
            <a:ext cx="12026768" cy="1104900"/>
          </a:xfrm>
          <a:prstGeom prst="rect">
            <a:avLst/>
          </a:prstGeom>
        </p:spPr>
        <p:txBody>
          <a:bodyPr lIns="0" tIns="0" rIns="0" bIns="0" rtlCol="0" anchor="t">
            <a:spAutoFit/>
          </a:bodyPr>
          <a:lstStyle/>
          <a:p>
            <a:pPr algn="ctr">
              <a:lnSpc>
                <a:spcPts val="8401"/>
              </a:lnSpc>
            </a:pPr>
            <a:r>
              <a:rPr lang="en-US" sz="7001" b="1">
                <a:solidFill>
                  <a:srgbClr val="013057"/>
                </a:solidFill>
                <a:latin typeface="Arimo Bold"/>
                <a:ea typeface="Arimo Bold"/>
                <a:cs typeface="Arimo Bold"/>
                <a:sym typeface="Arimo Bold"/>
              </a:rPr>
              <a:t>References</a:t>
            </a:r>
          </a:p>
        </p:txBody>
      </p:sp>
      <p:sp>
        <p:nvSpPr>
          <p:cNvPr id="3" name="Freeform 3"/>
          <p:cNvSpPr/>
          <p:nvPr/>
        </p:nvSpPr>
        <p:spPr>
          <a:xfrm>
            <a:off x="10019853" y="5143500"/>
            <a:ext cx="9187996" cy="7265268"/>
          </a:xfrm>
          <a:custGeom>
            <a:avLst/>
            <a:gdLst/>
            <a:ahLst/>
            <a:cxnLst/>
            <a:rect l="l" t="t" r="r" b="b"/>
            <a:pathLst>
              <a:path w="9187996" h="7265268">
                <a:moveTo>
                  <a:pt x="0" y="0"/>
                </a:moveTo>
                <a:lnTo>
                  <a:pt x="9187996" y="0"/>
                </a:lnTo>
                <a:lnTo>
                  <a:pt x="9187996" y="7265268"/>
                </a:lnTo>
                <a:lnTo>
                  <a:pt x="0" y="7265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31553" y="-461015"/>
            <a:ext cx="3059260" cy="2717572"/>
          </a:xfrm>
          <a:custGeom>
            <a:avLst/>
            <a:gdLst/>
            <a:ahLst/>
            <a:cxnLst/>
            <a:rect l="l" t="t" r="r" b="b"/>
            <a:pathLst>
              <a:path w="3059260" h="2717572">
                <a:moveTo>
                  <a:pt x="0" y="0"/>
                </a:moveTo>
                <a:lnTo>
                  <a:pt x="3059261" y="0"/>
                </a:lnTo>
                <a:lnTo>
                  <a:pt x="3059261" y="2717571"/>
                </a:lnTo>
                <a:lnTo>
                  <a:pt x="0" y="27175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661351" y="6338155"/>
            <a:ext cx="7765147" cy="1826126"/>
          </a:xfrm>
          <a:prstGeom prst="rect">
            <a:avLst/>
          </a:prstGeom>
        </p:spPr>
        <p:txBody>
          <a:bodyPr lIns="0" tIns="0" rIns="0" bIns="0" rtlCol="0" anchor="t">
            <a:spAutoFit/>
          </a:bodyPr>
          <a:lstStyle/>
          <a:p>
            <a:pPr marL="751395" lvl="1" indent="-375698" algn="l">
              <a:lnSpc>
                <a:spcPts val="4872"/>
              </a:lnSpc>
              <a:buFont typeface="Arial"/>
              <a:buChar char="•"/>
            </a:pPr>
            <a:r>
              <a:rPr lang="en-US" sz="3480" u="sng">
                <a:solidFill>
                  <a:srgbClr val="013057"/>
                </a:solidFill>
                <a:latin typeface="Arimo"/>
                <a:ea typeface="Arimo"/>
                <a:cs typeface="Arimo"/>
                <a:sym typeface="Arimo"/>
                <a:hlinkClick r:id="rId7" tooltip="https://www.cdc.gov/vaccines/hcp/admin/storage/toolkit/"/>
              </a:rPr>
              <a:t>https://www.cdc.gov/vaccines/hcp/admin/storage/toolkit/</a:t>
            </a:r>
          </a:p>
          <a:p>
            <a:pPr marL="751395" lvl="1" indent="-375698" algn="l">
              <a:lnSpc>
                <a:spcPts val="4872"/>
              </a:lnSpc>
              <a:buFont typeface="Arial"/>
              <a:buChar char="•"/>
            </a:pPr>
            <a:r>
              <a:rPr lang="en-US" sz="3480" u="sng">
                <a:solidFill>
                  <a:srgbClr val="013057"/>
                </a:solidFill>
                <a:latin typeface="Arimo"/>
                <a:ea typeface="Arimo"/>
                <a:cs typeface="Arimo"/>
                <a:sym typeface="Arimo"/>
              </a:rPr>
              <a:t>https://ieeexplore.ieee.org</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13</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597301" y="-473144"/>
            <a:ext cx="19392195" cy="11247881"/>
          </a:xfrm>
          <a:custGeom>
            <a:avLst/>
            <a:gdLst/>
            <a:ahLst/>
            <a:cxnLst/>
            <a:rect l="l" t="t" r="r" b="b"/>
            <a:pathLst>
              <a:path w="19392195" h="11247881">
                <a:moveTo>
                  <a:pt x="0" y="0"/>
                </a:moveTo>
                <a:lnTo>
                  <a:pt x="19392194" y="0"/>
                </a:lnTo>
                <a:lnTo>
                  <a:pt x="19392194" y="11247882"/>
                </a:lnTo>
                <a:lnTo>
                  <a:pt x="0" y="11247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7557775" y="2478684"/>
            <a:ext cx="8459550" cy="1058925"/>
          </a:xfrm>
          <a:prstGeom prst="rect">
            <a:avLst/>
          </a:prstGeom>
        </p:spPr>
        <p:txBody>
          <a:bodyPr lIns="0" tIns="0" rIns="0" bIns="0" rtlCol="0" anchor="t">
            <a:spAutoFit/>
          </a:bodyPr>
          <a:lstStyle/>
          <a:p>
            <a:pPr algn="ctr">
              <a:lnSpc>
                <a:spcPts val="7200"/>
              </a:lnSpc>
            </a:pPr>
            <a:r>
              <a:rPr lang="en-US" sz="6000" b="1">
                <a:solidFill>
                  <a:srgbClr val="013057"/>
                </a:solidFill>
                <a:latin typeface="Arimo Bold"/>
                <a:ea typeface="Arimo Bold"/>
                <a:cs typeface="Arimo Bold"/>
                <a:sym typeface="Arimo Bold"/>
              </a:rPr>
              <a:t>Conclusion</a:t>
            </a:r>
          </a:p>
        </p:txBody>
      </p:sp>
      <p:sp>
        <p:nvSpPr>
          <p:cNvPr id="4" name="TextBox 4"/>
          <p:cNvSpPr txBox="1"/>
          <p:nvPr/>
        </p:nvSpPr>
        <p:spPr>
          <a:xfrm>
            <a:off x="7097770" y="3874391"/>
            <a:ext cx="9379560" cy="4410075"/>
          </a:xfrm>
          <a:prstGeom prst="rect">
            <a:avLst/>
          </a:prstGeom>
        </p:spPr>
        <p:txBody>
          <a:bodyPr lIns="0" tIns="0" rIns="0" bIns="0" rtlCol="0" anchor="t">
            <a:spAutoFit/>
          </a:bodyPr>
          <a:lstStyle/>
          <a:p>
            <a:pPr algn="ctr">
              <a:lnSpc>
                <a:spcPts val="3193"/>
              </a:lnSpc>
            </a:pPr>
            <a:r>
              <a:rPr lang="en-US" sz="2661">
                <a:solidFill>
                  <a:srgbClr val="013057"/>
                </a:solidFill>
                <a:latin typeface="Arimo"/>
                <a:ea typeface="Arimo"/>
                <a:cs typeface="Arimo"/>
                <a:sym typeface="Arimo"/>
              </a:rPr>
              <a:t>Our system enhances medicine safety, waste reduction, and treatment efficiency by integrating IoT for real-time monitoring, blockchain for traceability, and automated rejection.</a:t>
            </a:r>
          </a:p>
          <a:p>
            <a:pPr algn="ctr">
              <a:lnSpc>
                <a:spcPts val="3193"/>
              </a:lnSpc>
            </a:pPr>
            <a:r>
              <a:rPr lang="en-US" sz="2661">
                <a:solidFill>
                  <a:srgbClr val="013057"/>
                </a:solidFill>
                <a:latin typeface="Arimo"/>
                <a:ea typeface="Arimo"/>
                <a:cs typeface="Arimo"/>
                <a:sym typeface="Arimo"/>
              </a:rPr>
              <a:t> Medicine effectiveness analysis ensures personalized recommendations, while FIFO inventory management optimizes stock usage and reduces expired medicine risks.</a:t>
            </a:r>
          </a:p>
          <a:p>
            <a:pPr algn="ctr">
              <a:lnSpc>
                <a:spcPts val="3193"/>
              </a:lnSpc>
            </a:pPr>
            <a:r>
              <a:rPr lang="en-US" sz="2661">
                <a:solidFill>
                  <a:srgbClr val="013057"/>
                </a:solidFill>
                <a:latin typeface="Arimo"/>
                <a:ea typeface="Arimo"/>
                <a:cs typeface="Arimo"/>
                <a:sym typeface="Arimo"/>
              </a:rPr>
              <a:t>Aligning with global healthcare standards and SDGs, this scalable solution improves patient safety, compliance, and hospital efficiency, paving the way for a smarter, data-driven healthcare system.</a:t>
            </a:r>
          </a:p>
          <a:p>
            <a:pPr algn="ctr">
              <a:lnSpc>
                <a:spcPts val="3193"/>
              </a:lnSpc>
            </a:pPr>
            <a:endParaRPr lang="en-US" sz="2661">
              <a:solidFill>
                <a:srgbClr val="013057"/>
              </a:solidFill>
              <a:latin typeface="Arimo"/>
              <a:ea typeface="Arimo"/>
              <a:cs typeface="Arimo"/>
              <a:sym typeface="Arimo"/>
            </a:endParaRPr>
          </a:p>
        </p:txBody>
      </p:sp>
      <p:sp>
        <p:nvSpPr>
          <p:cNvPr id="5" name="Freeform 5"/>
          <p:cNvSpPr/>
          <p:nvPr/>
        </p:nvSpPr>
        <p:spPr>
          <a:xfrm>
            <a:off x="1063224" y="3022434"/>
            <a:ext cx="6562794" cy="7590830"/>
          </a:xfrm>
          <a:custGeom>
            <a:avLst/>
            <a:gdLst/>
            <a:ahLst/>
            <a:cxnLst/>
            <a:rect l="l" t="t" r="r" b="b"/>
            <a:pathLst>
              <a:path w="6562794" h="7590830">
                <a:moveTo>
                  <a:pt x="0" y="0"/>
                </a:moveTo>
                <a:lnTo>
                  <a:pt x="6562794" y="0"/>
                </a:lnTo>
                <a:lnTo>
                  <a:pt x="6562794" y="7590830"/>
                </a:lnTo>
                <a:lnTo>
                  <a:pt x="0" y="75908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14</a:t>
            </a: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14399127" y="7044896"/>
            <a:ext cx="3017385" cy="2892895"/>
          </a:xfrm>
          <a:custGeom>
            <a:avLst/>
            <a:gdLst/>
            <a:ahLst/>
            <a:cxnLst/>
            <a:rect l="l" t="t" r="r" b="b"/>
            <a:pathLst>
              <a:path w="3017385" h="2892895">
                <a:moveTo>
                  <a:pt x="0" y="0"/>
                </a:moveTo>
                <a:lnTo>
                  <a:pt x="3017385" y="0"/>
                </a:lnTo>
                <a:lnTo>
                  <a:pt x="3017385" y="2892896"/>
                </a:lnTo>
                <a:lnTo>
                  <a:pt x="0" y="2892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52700" y="124012"/>
            <a:ext cx="2865130" cy="2954048"/>
          </a:xfrm>
          <a:custGeom>
            <a:avLst/>
            <a:gdLst/>
            <a:ahLst/>
            <a:cxnLst/>
            <a:rect l="l" t="t" r="r" b="b"/>
            <a:pathLst>
              <a:path w="2865130" h="2954048">
                <a:moveTo>
                  <a:pt x="0" y="0"/>
                </a:moveTo>
                <a:lnTo>
                  <a:pt x="2865130" y="0"/>
                </a:lnTo>
                <a:lnTo>
                  <a:pt x="2865130" y="2954048"/>
                </a:lnTo>
                <a:lnTo>
                  <a:pt x="0" y="29540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057600" y="60246"/>
            <a:ext cx="3394508" cy="3637390"/>
          </a:xfrm>
          <a:custGeom>
            <a:avLst/>
            <a:gdLst/>
            <a:ahLst/>
            <a:cxnLst/>
            <a:rect l="l" t="t" r="r" b="b"/>
            <a:pathLst>
              <a:path w="3394508" h="3637390">
                <a:moveTo>
                  <a:pt x="0" y="0"/>
                </a:moveTo>
                <a:lnTo>
                  <a:pt x="3394508" y="0"/>
                </a:lnTo>
                <a:lnTo>
                  <a:pt x="3394508" y="3637390"/>
                </a:lnTo>
                <a:lnTo>
                  <a:pt x="0" y="3637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0404278" y="2458688"/>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9"/>
            <a:stretch>
              <a:fillRect/>
            </a:stretch>
          </a:blipFill>
        </p:spPr>
      </p:sp>
      <p:sp>
        <p:nvSpPr>
          <p:cNvPr id="6" name="Freeform 6"/>
          <p:cNvSpPr/>
          <p:nvPr/>
        </p:nvSpPr>
        <p:spPr>
          <a:xfrm>
            <a:off x="6055042" y="5414205"/>
            <a:ext cx="551137" cy="1799631"/>
          </a:xfrm>
          <a:custGeom>
            <a:avLst/>
            <a:gdLst/>
            <a:ahLst/>
            <a:cxnLst/>
            <a:rect l="l" t="t" r="r" b="b"/>
            <a:pathLst>
              <a:path w="551137" h="1799631">
                <a:moveTo>
                  <a:pt x="0" y="0"/>
                </a:moveTo>
                <a:lnTo>
                  <a:pt x="551137" y="0"/>
                </a:lnTo>
                <a:lnTo>
                  <a:pt x="551137" y="1799630"/>
                </a:lnTo>
                <a:lnTo>
                  <a:pt x="0" y="1799630"/>
                </a:lnTo>
                <a:lnTo>
                  <a:pt x="0" y="0"/>
                </a:lnTo>
                <a:close/>
              </a:path>
            </a:pathLst>
          </a:custGeom>
          <a:blipFill>
            <a:blip r:embed="rId10"/>
            <a:stretch>
              <a:fillRect/>
            </a:stretch>
          </a:blipFill>
        </p:spPr>
      </p:sp>
      <p:sp>
        <p:nvSpPr>
          <p:cNvPr id="7" name="TextBox 7"/>
          <p:cNvSpPr txBox="1"/>
          <p:nvPr/>
        </p:nvSpPr>
        <p:spPr>
          <a:xfrm>
            <a:off x="2986152" y="4200525"/>
            <a:ext cx="4842884" cy="2238360"/>
          </a:xfrm>
          <a:prstGeom prst="rect">
            <a:avLst/>
          </a:prstGeom>
        </p:spPr>
        <p:txBody>
          <a:bodyPr lIns="0" tIns="0" rIns="0" bIns="0" rtlCol="0" anchor="t">
            <a:spAutoFit/>
          </a:bodyPr>
          <a:lstStyle/>
          <a:p>
            <a:pPr algn="l">
              <a:lnSpc>
                <a:spcPts val="8699"/>
              </a:lnSpc>
            </a:pPr>
            <a:r>
              <a:rPr lang="en-US" sz="7249" b="1">
                <a:solidFill>
                  <a:srgbClr val="013057"/>
                </a:solidFill>
                <a:latin typeface="Arimo Bold"/>
                <a:ea typeface="Arimo Bold"/>
                <a:cs typeface="Arimo Bold"/>
                <a:sym typeface="Arimo Bold"/>
              </a:rPr>
              <a:t>THANK </a:t>
            </a:r>
          </a:p>
          <a:p>
            <a:pPr algn="l">
              <a:lnSpc>
                <a:spcPts val="8699"/>
              </a:lnSpc>
            </a:pPr>
            <a:r>
              <a:rPr lang="en-US" sz="7249" b="1">
                <a:solidFill>
                  <a:srgbClr val="013057"/>
                </a:solidFill>
                <a:latin typeface="Arimo Bold"/>
                <a:ea typeface="Arimo Bold"/>
                <a:cs typeface="Arimo Bold"/>
                <a:sym typeface="Arimo Bold"/>
              </a:rPr>
              <a:t>YOU!!!</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16631935" y="-190355"/>
            <a:ext cx="2071905" cy="1735775"/>
          </a:xfrm>
          <a:custGeom>
            <a:avLst/>
            <a:gdLst/>
            <a:ahLst/>
            <a:cxnLst/>
            <a:rect l="l" t="t" r="r" b="b"/>
            <a:pathLst>
              <a:path w="2071905" h="1735775">
                <a:moveTo>
                  <a:pt x="0" y="0"/>
                </a:moveTo>
                <a:lnTo>
                  <a:pt x="2071905" y="0"/>
                </a:lnTo>
                <a:lnTo>
                  <a:pt x="2071905" y="1735775"/>
                </a:lnTo>
                <a:lnTo>
                  <a:pt x="0" y="17357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 y="6623518"/>
            <a:ext cx="3488570" cy="3663484"/>
          </a:xfrm>
          <a:custGeom>
            <a:avLst/>
            <a:gdLst/>
            <a:ahLst/>
            <a:cxnLst/>
            <a:rect l="l" t="t" r="r" b="b"/>
            <a:pathLst>
              <a:path w="3488570" h="3663484">
                <a:moveTo>
                  <a:pt x="0" y="0"/>
                </a:moveTo>
                <a:lnTo>
                  <a:pt x="3488570" y="0"/>
                </a:lnTo>
                <a:lnTo>
                  <a:pt x="3488570" y="3663484"/>
                </a:lnTo>
                <a:lnTo>
                  <a:pt x="0" y="36634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632990" y="345024"/>
            <a:ext cx="4324415" cy="4465967"/>
          </a:xfrm>
          <a:custGeom>
            <a:avLst/>
            <a:gdLst/>
            <a:ahLst/>
            <a:cxnLst/>
            <a:rect l="l" t="t" r="r" b="b"/>
            <a:pathLst>
              <a:path w="4324415" h="4465967">
                <a:moveTo>
                  <a:pt x="0" y="0"/>
                </a:moveTo>
                <a:lnTo>
                  <a:pt x="4324415" y="0"/>
                </a:lnTo>
                <a:lnTo>
                  <a:pt x="4324415" y="4465967"/>
                </a:lnTo>
                <a:lnTo>
                  <a:pt x="0" y="4465967"/>
                </a:lnTo>
                <a:lnTo>
                  <a:pt x="0" y="0"/>
                </a:lnTo>
                <a:close/>
              </a:path>
            </a:pathLst>
          </a:custGeom>
          <a:blipFill>
            <a:blip r:embed="rId7"/>
            <a:stretch>
              <a:fillRect/>
            </a:stretch>
          </a:blipFill>
        </p:spPr>
      </p:sp>
      <p:sp>
        <p:nvSpPr>
          <p:cNvPr id="5" name="Freeform 5"/>
          <p:cNvSpPr/>
          <p:nvPr/>
        </p:nvSpPr>
        <p:spPr>
          <a:xfrm>
            <a:off x="9008808" y="652847"/>
            <a:ext cx="9279192" cy="6959394"/>
          </a:xfrm>
          <a:custGeom>
            <a:avLst/>
            <a:gdLst/>
            <a:ahLst/>
            <a:cxnLst/>
            <a:rect l="l" t="t" r="r" b="b"/>
            <a:pathLst>
              <a:path w="9279192" h="6959394">
                <a:moveTo>
                  <a:pt x="0" y="0"/>
                </a:moveTo>
                <a:lnTo>
                  <a:pt x="9279192" y="0"/>
                </a:lnTo>
                <a:lnTo>
                  <a:pt x="9279192" y="6959394"/>
                </a:lnTo>
                <a:lnTo>
                  <a:pt x="0" y="6959394"/>
                </a:lnTo>
                <a:lnTo>
                  <a:pt x="0" y="0"/>
                </a:lnTo>
                <a:close/>
              </a:path>
            </a:pathLst>
          </a:custGeom>
          <a:blipFill>
            <a:blip r:embed="rId8"/>
            <a:stretch>
              <a:fillRect/>
            </a:stretch>
          </a:blipFill>
        </p:spPr>
      </p:sp>
      <p:sp>
        <p:nvSpPr>
          <p:cNvPr id="6" name="Freeform 6"/>
          <p:cNvSpPr/>
          <p:nvPr/>
        </p:nvSpPr>
        <p:spPr>
          <a:xfrm>
            <a:off x="2421121" y="5143500"/>
            <a:ext cx="5072568" cy="4539948"/>
          </a:xfrm>
          <a:custGeom>
            <a:avLst/>
            <a:gdLst/>
            <a:ahLst/>
            <a:cxnLst/>
            <a:rect l="l" t="t" r="r" b="b"/>
            <a:pathLst>
              <a:path w="5072568" h="4539948">
                <a:moveTo>
                  <a:pt x="0" y="0"/>
                </a:moveTo>
                <a:lnTo>
                  <a:pt x="5072568" y="0"/>
                </a:lnTo>
                <a:lnTo>
                  <a:pt x="5072568" y="4539948"/>
                </a:lnTo>
                <a:lnTo>
                  <a:pt x="0" y="4539948"/>
                </a:lnTo>
                <a:lnTo>
                  <a:pt x="0" y="0"/>
                </a:lnTo>
                <a:close/>
              </a:path>
            </a:pathLst>
          </a:custGeom>
          <a:blipFill>
            <a:blip r:embed="rId9"/>
            <a:stretch>
              <a:fillRect/>
            </a:stretch>
          </a:blipFill>
        </p:spPr>
      </p:sp>
      <p:sp>
        <p:nvSpPr>
          <p:cNvPr id="7" name="TextBox 7"/>
          <p:cNvSpPr txBox="1"/>
          <p:nvPr/>
        </p:nvSpPr>
        <p:spPr>
          <a:xfrm>
            <a:off x="9937418" y="7756158"/>
            <a:ext cx="7441022" cy="2362200"/>
          </a:xfrm>
          <a:prstGeom prst="rect">
            <a:avLst/>
          </a:prstGeom>
        </p:spPr>
        <p:txBody>
          <a:bodyPr lIns="0" tIns="0" rIns="0" bIns="0" rtlCol="0" anchor="t">
            <a:spAutoFit/>
          </a:bodyPr>
          <a:lstStyle/>
          <a:p>
            <a:pPr algn="ctr">
              <a:lnSpc>
                <a:spcPts val="3120"/>
              </a:lnSpc>
              <a:spcBef>
                <a:spcPct val="0"/>
              </a:spcBef>
            </a:pPr>
            <a:r>
              <a:rPr lang="en-US" sz="2600" b="1">
                <a:solidFill>
                  <a:srgbClr val="013057"/>
                </a:solidFill>
                <a:latin typeface="Arimo Bold"/>
                <a:ea typeface="Arimo Bold"/>
                <a:cs typeface="Arimo Bold"/>
                <a:sym typeface="Arimo Bold"/>
              </a:rPr>
              <a:t>Imagine a shipment of insulin—a life-saving medicine that needs to be kept between 2°C and 8°C during transit. If this temperature range is not maintained, the insulin can become ineffective, endangering patients' lives.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2</a:t>
            </a: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16466298" y="-811844"/>
            <a:ext cx="2449800" cy="2685201"/>
          </a:xfrm>
          <a:custGeom>
            <a:avLst/>
            <a:gdLst/>
            <a:ahLst/>
            <a:cxnLst/>
            <a:rect l="l" t="t" r="r" b="b"/>
            <a:pathLst>
              <a:path w="2449800" h="2685201">
                <a:moveTo>
                  <a:pt x="0" y="0"/>
                </a:moveTo>
                <a:lnTo>
                  <a:pt x="2449800" y="0"/>
                </a:lnTo>
                <a:lnTo>
                  <a:pt x="2449800" y="2685201"/>
                </a:lnTo>
                <a:lnTo>
                  <a:pt x="0" y="26852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480649" y="2058945"/>
            <a:ext cx="17326701" cy="7705725"/>
          </a:xfrm>
          <a:prstGeom prst="rect">
            <a:avLst/>
          </a:prstGeom>
        </p:spPr>
        <p:txBody>
          <a:bodyPr lIns="0" tIns="0" rIns="0" bIns="0" rtlCol="0" anchor="t">
            <a:spAutoFit/>
          </a:bodyPr>
          <a:lstStyle/>
          <a:p>
            <a:pPr algn="just">
              <a:lnSpc>
                <a:spcPts val="4159"/>
              </a:lnSpc>
            </a:pPr>
            <a:r>
              <a:rPr lang="en-US" sz="3466" b="1">
                <a:solidFill>
                  <a:srgbClr val="000000"/>
                </a:solidFill>
                <a:latin typeface="Arimo Bold"/>
                <a:ea typeface="Arimo Bold"/>
                <a:cs typeface="Arimo Bold"/>
                <a:sym typeface="Arimo Bold"/>
              </a:rPr>
              <a:t>Automated Medicine Testing &amp; Monitoring System</a:t>
            </a:r>
          </a:p>
          <a:p>
            <a:pPr algn="just">
              <a:lnSpc>
                <a:spcPts val="3559"/>
              </a:lnSpc>
            </a:pPr>
            <a:endParaRPr lang="en-US" sz="3466" b="1">
              <a:solidFill>
                <a:srgbClr val="000000"/>
              </a:solidFill>
              <a:latin typeface="Arimo Bold"/>
              <a:ea typeface="Arimo Bold"/>
              <a:cs typeface="Arimo Bold"/>
              <a:sym typeface="Arimo Bold"/>
            </a:endParaRPr>
          </a:p>
          <a:p>
            <a:pPr marL="640428" lvl="1" indent="-320214" algn="just">
              <a:lnSpc>
                <a:spcPts val="3559"/>
              </a:lnSpc>
              <a:buFont typeface="Arial"/>
              <a:buChar char="•"/>
            </a:pPr>
            <a:r>
              <a:rPr lang="en-US" sz="2966">
                <a:solidFill>
                  <a:srgbClr val="000000"/>
                </a:solidFill>
                <a:latin typeface="Arimo"/>
                <a:ea typeface="Arimo"/>
                <a:cs typeface="Arimo"/>
                <a:sym typeface="Arimo"/>
              </a:rPr>
              <a:t>Our system ensures medicine effectiveness, safety, and authenticity by integrating IoT, automation, and blockchain for real-time monitoring and inventory management.</a:t>
            </a:r>
          </a:p>
          <a:p>
            <a:pPr algn="just">
              <a:lnSpc>
                <a:spcPts val="3559"/>
              </a:lnSpc>
            </a:pPr>
            <a:endParaRPr lang="en-US" sz="2966">
              <a:solidFill>
                <a:srgbClr val="000000"/>
              </a:solidFill>
              <a:latin typeface="Arimo"/>
              <a:ea typeface="Arimo"/>
              <a:cs typeface="Arimo"/>
              <a:sym typeface="Arimo"/>
            </a:endParaRPr>
          </a:p>
          <a:p>
            <a:pPr marL="640428" lvl="1" indent="-320214" algn="just">
              <a:lnSpc>
                <a:spcPts val="3559"/>
              </a:lnSpc>
              <a:buFont typeface="Arial"/>
              <a:buChar char="•"/>
            </a:pPr>
            <a:r>
              <a:rPr lang="en-US" sz="2966">
                <a:solidFill>
                  <a:srgbClr val="000000"/>
                </a:solidFill>
                <a:latin typeface="Arimo"/>
                <a:ea typeface="Arimo"/>
                <a:cs typeface="Arimo"/>
                <a:sym typeface="Arimo"/>
              </a:rPr>
              <a:t>It analyzes patient recovery data, side effects, and expiration-based potency to categorize medicines and recommend the most effective options. IoT sensors monitor temperature and humidity to maintain proper storage conditions, triggering alerts if deviations occur.</a:t>
            </a:r>
          </a:p>
          <a:p>
            <a:pPr algn="just">
              <a:lnSpc>
                <a:spcPts val="3559"/>
              </a:lnSpc>
            </a:pPr>
            <a:endParaRPr lang="en-US" sz="2966">
              <a:solidFill>
                <a:srgbClr val="000000"/>
              </a:solidFill>
              <a:latin typeface="Arimo"/>
              <a:ea typeface="Arimo"/>
              <a:cs typeface="Arimo"/>
              <a:sym typeface="Arimo"/>
            </a:endParaRPr>
          </a:p>
          <a:p>
            <a:pPr marL="640428" lvl="1" indent="-320214" algn="just">
              <a:lnSpc>
                <a:spcPts val="3559"/>
              </a:lnSpc>
              <a:buFont typeface="Arial"/>
              <a:buChar char="•"/>
            </a:pPr>
            <a:r>
              <a:rPr lang="en-US" sz="2966">
                <a:solidFill>
                  <a:srgbClr val="000000"/>
                </a:solidFill>
                <a:latin typeface="Arimo"/>
                <a:ea typeface="Arimo"/>
                <a:cs typeface="Arimo"/>
                <a:sym typeface="Arimo"/>
              </a:rPr>
              <a:t>A FIFO inventory system ensures older medicines are used first, minimizing waste, while an automated rejection mechanism removes expired or improperly stored medicines. Blockchain traceability secures the supply chain, preventing counterfeit drugs and ensuring regulatory compliance.</a:t>
            </a:r>
          </a:p>
          <a:p>
            <a:pPr algn="just">
              <a:lnSpc>
                <a:spcPts val="3559"/>
              </a:lnSpc>
            </a:pPr>
            <a:endParaRPr lang="en-US" sz="2966">
              <a:solidFill>
                <a:srgbClr val="000000"/>
              </a:solidFill>
              <a:latin typeface="Arimo"/>
              <a:ea typeface="Arimo"/>
              <a:cs typeface="Arimo"/>
              <a:sym typeface="Arimo"/>
            </a:endParaRPr>
          </a:p>
          <a:p>
            <a:pPr marL="640428" lvl="1" indent="-320214" algn="just">
              <a:lnSpc>
                <a:spcPts val="3559"/>
              </a:lnSpc>
              <a:buFont typeface="Arial"/>
              <a:buChar char="•"/>
            </a:pPr>
            <a:r>
              <a:rPr lang="en-US" sz="2966">
                <a:solidFill>
                  <a:srgbClr val="000000"/>
                </a:solidFill>
                <a:latin typeface="Arimo"/>
                <a:ea typeface="Arimo"/>
                <a:cs typeface="Arimo"/>
                <a:sym typeface="Arimo"/>
              </a:rPr>
              <a:t>This integrated approach enhances treatment outcomes, reduces waste, and optimizes hospital medicine management.</a:t>
            </a:r>
          </a:p>
          <a:p>
            <a:pPr algn="just">
              <a:lnSpc>
                <a:spcPts val="3559"/>
              </a:lnSpc>
            </a:pPr>
            <a:endParaRPr lang="en-US" sz="2966">
              <a:solidFill>
                <a:srgbClr val="000000"/>
              </a:solidFill>
              <a:latin typeface="Arimo"/>
              <a:ea typeface="Arimo"/>
              <a:cs typeface="Arimo"/>
              <a:sym typeface="Arimo"/>
            </a:endParaRPr>
          </a:p>
        </p:txBody>
      </p:sp>
      <p:sp>
        <p:nvSpPr>
          <p:cNvPr id="4" name="TextBox 4"/>
          <p:cNvSpPr txBox="1"/>
          <p:nvPr/>
        </p:nvSpPr>
        <p:spPr>
          <a:xfrm>
            <a:off x="578093" y="211669"/>
            <a:ext cx="7026750" cy="1504950"/>
          </a:xfrm>
          <a:prstGeom prst="rect">
            <a:avLst/>
          </a:prstGeom>
        </p:spPr>
        <p:txBody>
          <a:bodyPr lIns="0" tIns="0" rIns="0" bIns="0" rtlCol="0" anchor="t">
            <a:spAutoFit/>
          </a:bodyPr>
          <a:lstStyle/>
          <a:p>
            <a:pPr algn="just">
              <a:lnSpc>
                <a:spcPts val="11520"/>
              </a:lnSpc>
            </a:pPr>
            <a:r>
              <a:rPr lang="en-US" sz="9600" b="1">
                <a:solidFill>
                  <a:srgbClr val="013057"/>
                </a:solidFill>
                <a:latin typeface="Arimo Bold"/>
                <a:ea typeface="Arimo Bold"/>
                <a:cs typeface="Arimo Bold"/>
                <a:sym typeface="Arimo Bold"/>
              </a:rPr>
              <a:t>SOLUTION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3</a:t>
            </a:r>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541936" y="-586068"/>
            <a:ext cx="2582030" cy="2534863"/>
          </a:xfrm>
          <a:custGeom>
            <a:avLst/>
            <a:gdLst/>
            <a:ahLst/>
            <a:cxnLst/>
            <a:rect l="l" t="t" r="r" b="b"/>
            <a:pathLst>
              <a:path w="2582030" h="2534863">
                <a:moveTo>
                  <a:pt x="0" y="0"/>
                </a:moveTo>
                <a:lnTo>
                  <a:pt x="2582030" y="0"/>
                </a:lnTo>
                <a:lnTo>
                  <a:pt x="2582030" y="2534863"/>
                </a:lnTo>
                <a:lnTo>
                  <a:pt x="0" y="2534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217260" y="6623518"/>
            <a:ext cx="3942136" cy="3663484"/>
          </a:xfrm>
          <a:custGeom>
            <a:avLst/>
            <a:gdLst/>
            <a:ahLst/>
            <a:cxnLst/>
            <a:rect l="l" t="t" r="r" b="b"/>
            <a:pathLst>
              <a:path w="3942136" h="3663484">
                <a:moveTo>
                  <a:pt x="0" y="0"/>
                </a:moveTo>
                <a:lnTo>
                  <a:pt x="3942136" y="0"/>
                </a:lnTo>
                <a:lnTo>
                  <a:pt x="3942136" y="3663484"/>
                </a:lnTo>
                <a:lnTo>
                  <a:pt x="0" y="36634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204142" y="4957961"/>
            <a:ext cx="9879716" cy="5143500"/>
          </a:xfrm>
          <a:custGeom>
            <a:avLst/>
            <a:gdLst/>
            <a:ahLst/>
            <a:cxnLst/>
            <a:rect l="l" t="t" r="r" b="b"/>
            <a:pathLst>
              <a:path w="9879716" h="5143500">
                <a:moveTo>
                  <a:pt x="0" y="0"/>
                </a:moveTo>
                <a:lnTo>
                  <a:pt x="9879716" y="0"/>
                </a:lnTo>
                <a:lnTo>
                  <a:pt x="9879716" y="5143500"/>
                </a:lnTo>
                <a:lnTo>
                  <a:pt x="0" y="5143500"/>
                </a:lnTo>
                <a:lnTo>
                  <a:pt x="0" y="0"/>
                </a:lnTo>
                <a:close/>
              </a:path>
            </a:pathLst>
          </a:custGeom>
          <a:blipFill>
            <a:blip r:embed="rId7"/>
            <a:stretch>
              <a:fillRect t="-5" b="-356"/>
            </a:stretch>
          </a:blipFill>
        </p:spPr>
      </p:sp>
      <p:sp>
        <p:nvSpPr>
          <p:cNvPr id="5" name="TextBox 5"/>
          <p:cNvSpPr txBox="1"/>
          <p:nvPr/>
        </p:nvSpPr>
        <p:spPr>
          <a:xfrm>
            <a:off x="609600" y="395287"/>
            <a:ext cx="7884421" cy="4972050"/>
          </a:xfrm>
          <a:prstGeom prst="rect">
            <a:avLst/>
          </a:prstGeom>
        </p:spPr>
        <p:txBody>
          <a:bodyPr lIns="0" tIns="0" rIns="0" bIns="0" rtlCol="0" anchor="t">
            <a:spAutoFit/>
          </a:bodyPr>
          <a:lstStyle/>
          <a:p>
            <a:pPr algn="l">
              <a:lnSpc>
                <a:spcPts val="3616"/>
              </a:lnSpc>
            </a:pPr>
            <a:r>
              <a:rPr lang="en-US" sz="3013" b="1" dirty="0">
                <a:solidFill>
                  <a:srgbClr val="000000"/>
                </a:solidFill>
                <a:latin typeface="Arimo Bold"/>
                <a:ea typeface="Arimo Bold"/>
                <a:cs typeface="Arimo Bold"/>
                <a:sym typeface="Arimo Bold"/>
              </a:rPr>
              <a:t>HOW IT ADRESSESES SOLUTION</a:t>
            </a:r>
          </a:p>
          <a:p>
            <a:pPr algn="l">
              <a:lnSpc>
                <a:spcPts val="3256"/>
              </a:lnSpc>
            </a:pPr>
            <a:endParaRPr lang="en-US" sz="3013" b="1" dirty="0">
              <a:solidFill>
                <a:srgbClr val="000000"/>
              </a:solidFill>
              <a:latin typeface="Arimo Bold"/>
              <a:ea typeface="Arimo Bold"/>
              <a:cs typeface="Arimo Bold"/>
              <a:sym typeface="Arimo Bold"/>
            </a:endParaRPr>
          </a:p>
          <a:p>
            <a:pPr marL="526366" lvl="1" indent="-263183" algn="l">
              <a:lnSpc>
                <a:spcPts val="2925"/>
              </a:lnSpc>
              <a:buFont typeface="Arial"/>
              <a:buChar char="•"/>
            </a:pPr>
            <a:r>
              <a:rPr lang="en-US" sz="2438" dirty="0">
                <a:solidFill>
                  <a:srgbClr val="013057"/>
                </a:solidFill>
                <a:latin typeface="Arimo"/>
                <a:ea typeface="Arimo"/>
                <a:cs typeface="Arimo"/>
                <a:sym typeface="Arimo"/>
              </a:rPr>
              <a:t>Our system enhances medicine quality, transparency, efficiency, and compliance through advanced monitoring and automation.</a:t>
            </a:r>
          </a:p>
          <a:p>
            <a:pPr marL="526366" lvl="1" indent="-263183" algn="l">
              <a:lnSpc>
                <a:spcPts val="2925"/>
              </a:lnSpc>
              <a:buFont typeface="Arial"/>
              <a:buChar char="•"/>
            </a:pPr>
            <a:r>
              <a:rPr lang="en-US" sz="2438" dirty="0">
                <a:solidFill>
                  <a:srgbClr val="013057"/>
                </a:solidFill>
                <a:latin typeface="Arimo"/>
                <a:ea typeface="Arimo"/>
                <a:cs typeface="Arimo"/>
                <a:sym typeface="Arimo"/>
              </a:rPr>
              <a:t> Quality Control: Continuous IoT-based monitoring of storage conditions (temperature, humidity) ensures medicines remain effective and safe for use.</a:t>
            </a:r>
          </a:p>
          <a:p>
            <a:pPr marL="526366" lvl="1" indent="-263183" algn="l">
              <a:lnSpc>
                <a:spcPts val="2925"/>
              </a:lnSpc>
              <a:buFont typeface="Arial"/>
              <a:buChar char="•"/>
            </a:pPr>
            <a:r>
              <a:rPr lang="en-US" sz="2438" dirty="0">
                <a:solidFill>
                  <a:srgbClr val="013057"/>
                </a:solidFill>
                <a:latin typeface="Arimo"/>
                <a:ea typeface="Arimo"/>
                <a:cs typeface="Arimo"/>
                <a:sym typeface="Arimo"/>
              </a:rPr>
              <a:t>Transparency: Blockchain integration provides an immutable record of each batch’s journey, preventing counterfeit medicines and enhancing accountability.</a:t>
            </a:r>
          </a:p>
          <a:p>
            <a:pPr algn="l">
              <a:lnSpc>
                <a:spcPts val="2925"/>
              </a:lnSpc>
            </a:pPr>
            <a:endParaRPr lang="en-US" sz="2438" dirty="0">
              <a:solidFill>
                <a:srgbClr val="013057"/>
              </a:solidFill>
              <a:latin typeface="Arimo"/>
              <a:ea typeface="Arimo"/>
              <a:cs typeface="Arimo"/>
              <a:sym typeface="Arimo"/>
            </a:endParaRPr>
          </a:p>
          <a:p>
            <a:pPr algn="l">
              <a:lnSpc>
                <a:spcPts val="2925"/>
              </a:lnSpc>
            </a:pPr>
            <a:endParaRPr lang="en-US" sz="2438" dirty="0">
              <a:solidFill>
                <a:srgbClr val="013057"/>
              </a:solidFill>
              <a:latin typeface="Arimo"/>
              <a:ea typeface="Arimo"/>
              <a:cs typeface="Arimo"/>
              <a:sym typeface="Arimo"/>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7" name="TextBox 7"/>
          <p:cNvSpPr txBox="1"/>
          <p:nvPr/>
        </p:nvSpPr>
        <p:spPr>
          <a:xfrm>
            <a:off x="8494021" y="1019174"/>
            <a:ext cx="8417330" cy="3724275"/>
          </a:xfrm>
          <a:prstGeom prst="rect">
            <a:avLst/>
          </a:prstGeom>
        </p:spPr>
        <p:txBody>
          <a:bodyPr lIns="0" tIns="0" rIns="0" bIns="0" rtlCol="0" anchor="t">
            <a:spAutoFit/>
          </a:bodyPr>
          <a:lstStyle/>
          <a:p>
            <a:pPr marL="526795" lvl="1" indent="-263398" algn="just">
              <a:lnSpc>
                <a:spcPts val="2927"/>
              </a:lnSpc>
              <a:buFont typeface="Arial"/>
              <a:buChar char="•"/>
            </a:pPr>
            <a:r>
              <a:rPr lang="en-US" sz="2439" dirty="0">
                <a:solidFill>
                  <a:srgbClr val="013057"/>
                </a:solidFill>
                <a:latin typeface="Arimo"/>
                <a:ea typeface="Arimo"/>
                <a:cs typeface="Arimo"/>
                <a:sym typeface="Arimo"/>
              </a:rPr>
              <a:t>Efficiency: Automated processes for medicine effectiveness analysis, inventory management, and rejection of expired medicines reduce manual effort, improving hospital workflows.</a:t>
            </a:r>
          </a:p>
          <a:p>
            <a:pPr marL="526795" lvl="1" indent="-263398" algn="just">
              <a:lnSpc>
                <a:spcPts val="2927"/>
              </a:lnSpc>
              <a:buFont typeface="Arial"/>
              <a:buChar char="•"/>
            </a:pPr>
            <a:r>
              <a:rPr lang="en-US" sz="2439" dirty="0">
                <a:solidFill>
                  <a:srgbClr val="013057"/>
                </a:solidFill>
                <a:latin typeface="Arimo"/>
                <a:ea typeface="Arimo"/>
                <a:cs typeface="Arimo"/>
                <a:sym typeface="Arimo"/>
              </a:rPr>
              <a:t>Compliance: The system ensures adherence to proper handling, expiry dates, and dosage guidelines, safeguarding patient health and regulatory standards.</a:t>
            </a:r>
          </a:p>
          <a:p>
            <a:pPr marL="526795" lvl="1" indent="-263398" algn="just">
              <a:lnSpc>
                <a:spcPts val="2927"/>
              </a:lnSpc>
              <a:buFont typeface="Arial"/>
              <a:buChar char="•"/>
            </a:pPr>
            <a:r>
              <a:rPr lang="en-US" sz="2439" dirty="0">
                <a:solidFill>
                  <a:srgbClr val="013057"/>
                </a:solidFill>
                <a:latin typeface="Arimo"/>
                <a:ea typeface="Arimo"/>
                <a:cs typeface="Arimo"/>
                <a:sym typeface="Arimo"/>
              </a:rPr>
              <a:t>This holistic approach improves medicine safety, optimizes inventory usage, and enhances hospital operations. </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344998" y="6777602"/>
            <a:ext cx="4097242" cy="3587786"/>
          </a:xfrm>
          <a:custGeom>
            <a:avLst/>
            <a:gdLst/>
            <a:ahLst/>
            <a:cxnLst/>
            <a:rect l="l" t="t" r="r" b="b"/>
            <a:pathLst>
              <a:path w="4097242" h="3587786">
                <a:moveTo>
                  <a:pt x="0" y="0"/>
                </a:moveTo>
                <a:lnTo>
                  <a:pt x="4097242" y="0"/>
                </a:lnTo>
                <a:lnTo>
                  <a:pt x="4097242" y="3587786"/>
                </a:lnTo>
                <a:lnTo>
                  <a:pt x="0" y="3587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403358" y="-283818"/>
            <a:ext cx="2904637" cy="3087269"/>
          </a:xfrm>
          <a:custGeom>
            <a:avLst/>
            <a:gdLst/>
            <a:ahLst/>
            <a:cxnLst/>
            <a:rect l="l" t="t" r="r" b="b"/>
            <a:pathLst>
              <a:path w="2904637" h="3087269">
                <a:moveTo>
                  <a:pt x="0" y="0"/>
                </a:moveTo>
                <a:lnTo>
                  <a:pt x="2904637" y="0"/>
                </a:lnTo>
                <a:lnTo>
                  <a:pt x="2904637" y="3087269"/>
                </a:lnTo>
                <a:lnTo>
                  <a:pt x="0" y="3087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531425" y="952900"/>
            <a:ext cx="15225150" cy="942975"/>
          </a:xfrm>
          <a:prstGeom prst="rect">
            <a:avLst/>
          </a:prstGeom>
        </p:spPr>
        <p:txBody>
          <a:bodyPr lIns="0" tIns="0" rIns="0" bIns="0" rtlCol="0" anchor="t">
            <a:spAutoFit/>
          </a:bodyPr>
          <a:lstStyle/>
          <a:p>
            <a:pPr algn="l">
              <a:lnSpc>
                <a:spcPts val="7200"/>
              </a:lnSpc>
            </a:pPr>
            <a:r>
              <a:rPr lang="en-US" sz="6000" b="1">
                <a:solidFill>
                  <a:srgbClr val="013057"/>
                </a:solidFill>
                <a:latin typeface="Arimo Bold"/>
                <a:ea typeface="Arimo Bold"/>
                <a:cs typeface="Arimo Bold"/>
                <a:sym typeface="Arimo Bold"/>
              </a:rPr>
              <a:t>UNIQUENESS</a:t>
            </a:r>
          </a:p>
        </p:txBody>
      </p:sp>
      <p:sp>
        <p:nvSpPr>
          <p:cNvPr id="5" name="TextBox 5"/>
          <p:cNvSpPr txBox="1"/>
          <p:nvPr/>
        </p:nvSpPr>
        <p:spPr>
          <a:xfrm>
            <a:off x="3099419" y="2026966"/>
            <a:ext cx="1286550" cy="1087050"/>
          </a:xfrm>
          <a:prstGeom prst="rect">
            <a:avLst/>
          </a:prstGeom>
        </p:spPr>
        <p:txBody>
          <a:bodyPr lIns="0" tIns="0" rIns="0" bIns="0" rtlCol="0" anchor="t">
            <a:spAutoFit/>
          </a:bodyPr>
          <a:lstStyle/>
          <a:p>
            <a:pPr algn="ctr">
              <a:lnSpc>
                <a:spcPts val="6719"/>
              </a:lnSpc>
            </a:pPr>
            <a:r>
              <a:rPr lang="en-US" sz="5599" b="1">
                <a:solidFill>
                  <a:srgbClr val="013057"/>
                </a:solidFill>
                <a:latin typeface="Arimo Bold"/>
                <a:ea typeface="Arimo Bold"/>
                <a:cs typeface="Arimo Bold"/>
                <a:sym typeface="Arimo Bold"/>
              </a:rPr>
              <a:t>01</a:t>
            </a:r>
          </a:p>
        </p:txBody>
      </p:sp>
      <p:sp>
        <p:nvSpPr>
          <p:cNvPr id="6" name="TextBox 6"/>
          <p:cNvSpPr txBox="1"/>
          <p:nvPr/>
        </p:nvSpPr>
        <p:spPr>
          <a:xfrm>
            <a:off x="8500725" y="2026966"/>
            <a:ext cx="1286550" cy="1087050"/>
          </a:xfrm>
          <a:prstGeom prst="rect">
            <a:avLst/>
          </a:prstGeom>
        </p:spPr>
        <p:txBody>
          <a:bodyPr lIns="0" tIns="0" rIns="0" bIns="0" rtlCol="0" anchor="t">
            <a:spAutoFit/>
          </a:bodyPr>
          <a:lstStyle/>
          <a:p>
            <a:pPr algn="ctr">
              <a:lnSpc>
                <a:spcPts val="6719"/>
              </a:lnSpc>
            </a:pPr>
            <a:r>
              <a:rPr lang="en-US" sz="5599" b="1">
                <a:solidFill>
                  <a:srgbClr val="013057"/>
                </a:solidFill>
                <a:latin typeface="Arimo Bold"/>
                <a:ea typeface="Arimo Bold"/>
                <a:cs typeface="Arimo Bold"/>
                <a:sym typeface="Arimo Bold"/>
              </a:rPr>
              <a:t>02</a:t>
            </a:r>
          </a:p>
        </p:txBody>
      </p:sp>
      <p:sp>
        <p:nvSpPr>
          <p:cNvPr id="7" name="TextBox 7"/>
          <p:cNvSpPr txBox="1"/>
          <p:nvPr/>
        </p:nvSpPr>
        <p:spPr>
          <a:xfrm>
            <a:off x="13902075" y="2018743"/>
            <a:ext cx="1286550" cy="1087050"/>
          </a:xfrm>
          <a:prstGeom prst="rect">
            <a:avLst/>
          </a:prstGeom>
        </p:spPr>
        <p:txBody>
          <a:bodyPr lIns="0" tIns="0" rIns="0" bIns="0" rtlCol="0" anchor="t">
            <a:spAutoFit/>
          </a:bodyPr>
          <a:lstStyle/>
          <a:p>
            <a:pPr algn="ctr">
              <a:lnSpc>
                <a:spcPts val="6719"/>
              </a:lnSpc>
            </a:pPr>
            <a:r>
              <a:rPr lang="en-US" sz="5599" b="1">
                <a:solidFill>
                  <a:srgbClr val="013057"/>
                </a:solidFill>
                <a:latin typeface="Arimo Bold"/>
                <a:ea typeface="Arimo Bold"/>
                <a:cs typeface="Arimo Bold"/>
                <a:sym typeface="Arimo Bold"/>
              </a:rPr>
              <a:t>03</a:t>
            </a:r>
          </a:p>
        </p:txBody>
      </p:sp>
      <p:sp>
        <p:nvSpPr>
          <p:cNvPr id="8" name="TextBox 8"/>
          <p:cNvSpPr txBox="1"/>
          <p:nvPr/>
        </p:nvSpPr>
        <p:spPr>
          <a:xfrm>
            <a:off x="1484738" y="3276600"/>
            <a:ext cx="4515913" cy="3724275"/>
          </a:xfrm>
          <a:prstGeom prst="rect">
            <a:avLst/>
          </a:prstGeom>
        </p:spPr>
        <p:txBody>
          <a:bodyPr lIns="0" tIns="0" rIns="0" bIns="0" rtlCol="0" anchor="t">
            <a:spAutoFit/>
          </a:bodyPr>
          <a:lstStyle/>
          <a:p>
            <a:pPr marL="0" lvl="0" indent="0" algn="ctr">
              <a:lnSpc>
                <a:spcPts val="4895"/>
              </a:lnSpc>
              <a:spcBef>
                <a:spcPct val="0"/>
              </a:spcBef>
            </a:pPr>
            <a:r>
              <a:rPr lang="en-US" sz="4079" strike="noStrike">
                <a:solidFill>
                  <a:srgbClr val="013057"/>
                </a:solidFill>
                <a:latin typeface="Roboto"/>
                <a:ea typeface="Roboto"/>
                <a:cs typeface="Roboto"/>
                <a:sym typeface="Roboto"/>
              </a:rPr>
              <a:t>Combines IoT and blockchain for dual-layer transparency and real-time quality assurance.</a:t>
            </a:r>
          </a:p>
        </p:txBody>
      </p:sp>
      <p:sp>
        <p:nvSpPr>
          <p:cNvPr id="9" name="TextBox 9"/>
          <p:cNvSpPr txBox="1"/>
          <p:nvPr/>
        </p:nvSpPr>
        <p:spPr>
          <a:xfrm>
            <a:off x="6857517" y="3286125"/>
            <a:ext cx="4616891" cy="5400675"/>
          </a:xfrm>
          <a:prstGeom prst="rect">
            <a:avLst/>
          </a:prstGeom>
        </p:spPr>
        <p:txBody>
          <a:bodyPr lIns="0" tIns="0" rIns="0" bIns="0" rtlCol="0" anchor="t">
            <a:spAutoFit/>
          </a:bodyPr>
          <a:lstStyle/>
          <a:p>
            <a:pPr algn="ctr">
              <a:lnSpc>
                <a:spcPts val="4799"/>
              </a:lnSpc>
            </a:pPr>
            <a:r>
              <a:rPr lang="en-US" sz="3999">
                <a:solidFill>
                  <a:srgbClr val="013057"/>
                </a:solidFill>
                <a:latin typeface="Roboto"/>
                <a:ea typeface="Roboto"/>
                <a:cs typeface="Roboto"/>
                <a:sym typeface="Roboto"/>
              </a:rPr>
              <a:t>Tracks recovery time, side effects, and expiration impact to recommend the best medicine, while automated rejection rules remove unsafe medicines.</a:t>
            </a:r>
          </a:p>
        </p:txBody>
      </p:sp>
      <p:sp>
        <p:nvSpPr>
          <p:cNvPr id="10" name="TextBox 10"/>
          <p:cNvSpPr txBox="1"/>
          <p:nvPr/>
        </p:nvSpPr>
        <p:spPr>
          <a:xfrm>
            <a:off x="12331275" y="3104491"/>
            <a:ext cx="4428150" cy="4810125"/>
          </a:xfrm>
          <a:prstGeom prst="rect">
            <a:avLst/>
          </a:prstGeom>
        </p:spPr>
        <p:txBody>
          <a:bodyPr lIns="0" tIns="0" rIns="0" bIns="0" rtlCol="0" anchor="t">
            <a:spAutoFit/>
          </a:bodyPr>
          <a:lstStyle/>
          <a:p>
            <a:pPr algn="ctr">
              <a:lnSpc>
                <a:spcPts val="4800"/>
              </a:lnSpc>
            </a:pPr>
            <a:r>
              <a:rPr lang="en-US" sz="4000">
                <a:solidFill>
                  <a:srgbClr val="013057"/>
                </a:solidFill>
                <a:latin typeface="Roboto"/>
                <a:ea typeface="Roboto"/>
                <a:cs typeface="Roboto"/>
                <a:sym typeface="Roboto"/>
              </a:rPr>
              <a:t>FIFO inventory system integrated with IoT and blockchain ensures proper stock management and traceability at every stage.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5</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972391" y="-283818"/>
            <a:ext cx="2206009" cy="2393618"/>
          </a:xfrm>
          <a:custGeom>
            <a:avLst/>
            <a:gdLst/>
            <a:ahLst/>
            <a:cxnLst/>
            <a:rect l="l" t="t" r="r" b="b"/>
            <a:pathLst>
              <a:path w="2206009" h="2393618">
                <a:moveTo>
                  <a:pt x="0" y="0"/>
                </a:moveTo>
                <a:lnTo>
                  <a:pt x="2206009" y="0"/>
                </a:lnTo>
                <a:lnTo>
                  <a:pt x="2206009" y="2393618"/>
                </a:lnTo>
                <a:lnTo>
                  <a:pt x="0" y="23936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784130" y="4985936"/>
            <a:ext cx="8316180" cy="5301766"/>
          </a:xfrm>
          <a:custGeom>
            <a:avLst/>
            <a:gdLst/>
            <a:ahLst/>
            <a:cxnLst/>
            <a:rect l="l" t="t" r="r" b="b"/>
            <a:pathLst>
              <a:path w="8316180" h="5301766">
                <a:moveTo>
                  <a:pt x="0" y="0"/>
                </a:moveTo>
                <a:lnTo>
                  <a:pt x="8316180" y="0"/>
                </a:lnTo>
                <a:lnTo>
                  <a:pt x="8316180" y="5301766"/>
                </a:lnTo>
                <a:lnTo>
                  <a:pt x="0" y="5301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2303648"/>
            <a:ext cx="15042041" cy="7562850"/>
          </a:xfrm>
          <a:prstGeom prst="rect">
            <a:avLst/>
          </a:prstGeom>
        </p:spPr>
        <p:txBody>
          <a:bodyPr lIns="0" tIns="0" rIns="0" bIns="0" rtlCol="0" anchor="t">
            <a:spAutoFit/>
          </a:bodyPr>
          <a:lstStyle/>
          <a:p>
            <a:pPr algn="l">
              <a:lnSpc>
                <a:spcPts val="3360"/>
              </a:lnSpc>
            </a:pPr>
            <a:r>
              <a:rPr lang="en-US" sz="2800" b="1">
                <a:solidFill>
                  <a:srgbClr val="013057"/>
                </a:solidFill>
                <a:latin typeface="Arimo Bold"/>
                <a:ea typeface="Arimo Bold"/>
                <a:cs typeface="Arimo Bold"/>
                <a:sym typeface="Arimo Bold"/>
              </a:rPr>
              <a:t>•IoT Monitoring:</a:t>
            </a:r>
          </a:p>
          <a:p>
            <a:pPr algn="l">
              <a:lnSpc>
                <a:spcPts val="3360"/>
              </a:lnSpc>
            </a:pPr>
            <a:r>
              <a:rPr lang="en-US" sz="2800" b="1">
                <a:solidFill>
                  <a:srgbClr val="013057"/>
                </a:solidFill>
                <a:latin typeface="Arimo Bold"/>
                <a:ea typeface="Arimo Bold"/>
                <a:cs typeface="Arimo Bold"/>
                <a:sym typeface="Arimo Bold"/>
              </a:rPr>
              <a:t>•Sensors: NodeMCU/ESP32 with DHT22 for temperature &amp; humidity.</a:t>
            </a:r>
          </a:p>
          <a:p>
            <a:pPr algn="l">
              <a:lnSpc>
                <a:spcPts val="3360"/>
              </a:lnSpc>
            </a:pPr>
            <a:r>
              <a:rPr lang="en-US" sz="2800" b="1">
                <a:solidFill>
                  <a:srgbClr val="013057"/>
                </a:solidFill>
                <a:latin typeface="Arimo Bold"/>
                <a:ea typeface="Arimo Bold"/>
                <a:cs typeface="Arimo Bold"/>
                <a:sym typeface="Arimo Bold"/>
              </a:rPr>
              <a:t>•Cloud: AWS IoT for data storage and monitoring.</a:t>
            </a:r>
          </a:p>
          <a:p>
            <a:pPr algn="l">
              <a:lnSpc>
                <a:spcPts val="3360"/>
              </a:lnSpc>
            </a:pPr>
            <a:endParaRPr lang="en-US" sz="2800" b="1">
              <a:solidFill>
                <a:srgbClr val="013057"/>
              </a:solidFill>
              <a:latin typeface="Arimo Bold"/>
              <a:ea typeface="Arimo Bold"/>
              <a:cs typeface="Arimo Bold"/>
              <a:sym typeface="Arimo Bold"/>
            </a:endParaRPr>
          </a:p>
          <a:p>
            <a:pPr algn="l">
              <a:lnSpc>
                <a:spcPts val="3360"/>
              </a:lnSpc>
            </a:pPr>
            <a:r>
              <a:rPr lang="en-US" sz="2800" b="1">
                <a:solidFill>
                  <a:srgbClr val="013057"/>
                </a:solidFill>
                <a:latin typeface="Arimo Bold"/>
                <a:ea typeface="Arimo Bold"/>
                <a:cs typeface="Arimo Bold"/>
                <a:sym typeface="Arimo Bold"/>
              </a:rPr>
              <a:t>•Real-Time Alerts:</a:t>
            </a:r>
          </a:p>
          <a:p>
            <a:pPr algn="l">
              <a:lnSpc>
                <a:spcPts val="3360"/>
              </a:lnSpc>
            </a:pPr>
            <a:r>
              <a:rPr lang="en-US" sz="2800" b="1">
                <a:solidFill>
                  <a:srgbClr val="013057"/>
                </a:solidFill>
                <a:latin typeface="Arimo Bold"/>
                <a:ea typeface="Arimo Bold"/>
                <a:cs typeface="Arimo Bold"/>
                <a:sym typeface="Arimo Bold"/>
              </a:rPr>
              <a:t>•Python: To trigger alerts via AWS IoT for unsafe conditions.</a:t>
            </a:r>
          </a:p>
          <a:p>
            <a:pPr algn="l">
              <a:lnSpc>
                <a:spcPts val="3360"/>
              </a:lnSpc>
            </a:pPr>
            <a:endParaRPr lang="en-US" sz="2800" b="1">
              <a:solidFill>
                <a:srgbClr val="013057"/>
              </a:solidFill>
              <a:latin typeface="Arimo Bold"/>
              <a:ea typeface="Arimo Bold"/>
              <a:cs typeface="Arimo Bold"/>
              <a:sym typeface="Arimo Bold"/>
            </a:endParaRPr>
          </a:p>
          <a:p>
            <a:pPr algn="l">
              <a:lnSpc>
                <a:spcPts val="3360"/>
              </a:lnSpc>
            </a:pPr>
            <a:r>
              <a:rPr lang="en-US" sz="2800" b="1">
                <a:solidFill>
                  <a:srgbClr val="013057"/>
                </a:solidFill>
                <a:latin typeface="Arimo Bold"/>
                <a:ea typeface="Arimo Bold"/>
                <a:cs typeface="Arimo Bold"/>
                <a:sym typeface="Arimo Bold"/>
              </a:rPr>
              <a:t>•FIFO Inventory Management:</a:t>
            </a:r>
          </a:p>
          <a:p>
            <a:pPr algn="l">
              <a:lnSpc>
                <a:spcPts val="3360"/>
              </a:lnSpc>
            </a:pPr>
            <a:r>
              <a:rPr lang="en-US" sz="2800" b="1">
                <a:solidFill>
                  <a:srgbClr val="013057"/>
                </a:solidFill>
                <a:latin typeface="Arimo Bold"/>
                <a:ea typeface="Arimo Bold"/>
                <a:cs typeface="Arimo Bold"/>
                <a:sym typeface="Arimo Bold"/>
              </a:rPr>
              <a:t>•Python: Automates First-In-First-Out tracking and expiry checks.</a:t>
            </a:r>
          </a:p>
          <a:p>
            <a:pPr algn="l">
              <a:lnSpc>
                <a:spcPts val="3360"/>
              </a:lnSpc>
            </a:pPr>
            <a:r>
              <a:rPr lang="en-US" sz="2800" b="1">
                <a:solidFill>
                  <a:srgbClr val="013057"/>
                </a:solidFill>
                <a:latin typeface="Arimo Bold"/>
                <a:ea typeface="Arimo Bold"/>
                <a:cs typeface="Arimo Bold"/>
                <a:sym typeface="Arimo Bold"/>
              </a:rPr>
              <a:t>•MongoDB: Stores inventory data.</a:t>
            </a:r>
          </a:p>
          <a:p>
            <a:pPr algn="l">
              <a:lnSpc>
                <a:spcPts val="3360"/>
              </a:lnSpc>
            </a:pPr>
            <a:endParaRPr lang="en-US" sz="2800" b="1">
              <a:solidFill>
                <a:srgbClr val="013057"/>
              </a:solidFill>
              <a:latin typeface="Arimo Bold"/>
              <a:ea typeface="Arimo Bold"/>
              <a:cs typeface="Arimo Bold"/>
              <a:sym typeface="Arimo Bold"/>
            </a:endParaRPr>
          </a:p>
          <a:p>
            <a:pPr algn="l">
              <a:lnSpc>
                <a:spcPts val="3360"/>
              </a:lnSpc>
            </a:pPr>
            <a:r>
              <a:rPr lang="en-US" sz="2800" b="1">
                <a:solidFill>
                  <a:srgbClr val="013057"/>
                </a:solidFill>
                <a:latin typeface="Arimo Bold"/>
                <a:ea typeface="Arimo Bold"/>
                <a:cs typeface="Arimo Bold"/>
                <a:sym typeface="Arimo Bold"/>
              </a:rPr>
              <a:t>•Blockchain for Traceability:</a:t>
            </a:r>
          </a:p>
          <a:p>
            <a:pPr algn="l">
              <a:lnSpc>
                <a:spcPts val="3360"/>
              </a:lnSpc>
            </a:pPr>
            <a:r>
              <a:rPr lang="en-US" sz="2800" b="1">
                <a:solidFill>
                  <a:srgbClr val="013057"/>
                </a:solidFill>
                <a:latin typeface="Arimo Bold"/>
                <a:ea typeface="Arimo Bold"/>
                <a:cs typeface="Arimo Bold"/>
                <a:sym typeface="Arimo Bold"/>
              </a:rPr>
              <a:t>•Hyperledger/Hedera: Tracks medicine supply chain with smart contracts.</a:t>
            </a:r>
          </a:p>
          <a:p>
            <a:pPr algn="l">
              <a:lnSpc>
                <a:spcPts val="3360"/>
              </a:lnSpc>
            </a:pPr>
            <a:endParaRPr lang="en-US" sz="2800" b="1">
              <a:solidFill>
                <a:srgbClr val="013057"/>
              </a:solidFill>
              <a:latin typeface="Arimo Bold"/>
              <a:ea typeface="Arimo Bold"/>
              <a:cs typeface="Arimo Bold"/>
              <a:sym typeface="Arimo Bold"/>
            </a:endParaRPr>
          </a:p>
          <a:p>
            <a:pPr algn="l">
              <a:lnSpc>
                <a:spcPts val="3360"/>
              </a:lnSpc>
            </a:pPr>
            <a:r>
              <a:rPr lang="en-US" sz="2800" b="1">
                <a:solidFill>
                  <a:srgbClr val="013057"/>
                </a:solidFill>
                <a:latin typeface="Arimo Bold"/>
                <a:ea typeface="Arimo Bold"/>
                <a:cs typeface="Arimo Bold"/>
                <a:sym typeface="Arimo Bold"/>
              </a:rPr>
              <a:t>•Automated Rejection:</a:t>
            </a:r>
          </a:p>
          <a:p>
            <a:pPr algn="l">
              <a:lnSpc>
                <a:spcPts val="3360"/>
              </a:lnSpc>
            </a:pPr>
            <a:r>
              <a:rPr lang="en-US" sz="2800" b="1">
                <a:solidFill>
                  <a:srgbClr val="013057"/>
                </a:solidFill>
                <a:latin typeface="Arimo Bold"/>
                <a:ea typeface="Arimo Bold"/>
                <a:cs typeface="Arimo Bold"/>
                <a:sym typeface="Arimo Bold"/>
              </a:rPr>
              <a:t>•Python: Automatically rejects low-quality or expired supplies.</a:t>
            </a:r>
          </a:p>
          <a:p>
            <a:pPr algn="l">
              <a:lnSpc>
                <a:spcPts val="3360"/>
              </a:lnSpc>
            </a:pPr>
            <a:r>
              <a:rPr lang="en-US" sz="2800" b="1">
                <a:solidFill>
                  <a:srgbClr val="013057"/>
                </a:solidFill>
                <a:latin typeface="Arimo Bold"/>
                <a:ea typeface="Arimo Bold"/>
                <a:cs typeface="Arimo Bold"/>
                <a:sym typeface="Arimo Bold"/>
              </a:rPr>
              <a:t>•React.js: Displays rejected batches and sends alerts.</a:t>
            </a:r>
          </a:p>
          <a:p>
            <a:pPr algn="l">
              <a:lnSpc>
                <a:spcPts val="3360"/>
              </a:lnSpc>
            </a:pPr>
            <a:endParaRPr lang="en-US" sz="2800" b="1">
              <a:solidFill>
                <a:srgbClr val="013057"/>
              </a:solidFill>
              <a:latin typeface="Arimo Bold"/>
              <a:ea typeface="Arimo Bold"/>
              <a:cs typeface="Arimo Bold"/>
              <a:sym typeface="Arimo Bold"/>
            </a:endParaRPr>
          </a:p>
        </p:txBody>
      </p:sp>
      <p:sp>
        <p:nvSpPr>
          <p:cNvPr id="5" name="Freeform 5"/>
          <p:cNvSpPr/>
          <p:nvPr/>
        </p:nvSpPr>
        <p:spPr>
          <a:xfrm>
            <a:off x="10661073" y="912991"/>
            <a:ext cx="1517073" cy="1517073"/>
          </a:xfrm>
          <a:custGeom>
            <a:avLst/>
            <a:gdLst/>
            <a:ahLst/>
            <a:cxnLst/>
            <a:rect l="l" t="t" r="r" b="b"/>
            <a:pathLst>
              <a:path w="1517073" h="1517073">
                <a:moveTo>
                  <a:pt x="0" y="0"/>
                </a:moveTo>
                <a:lnTo>
                  <a:pt x="1517072" y="0"/>
                </a:lnTo>
                <a:lnTo>
                  <a:pt x="1517072" y="1517073"/>
                </a:lnTo>
                <a:lnTo>
                  <a:pt x="0" y="1517073"/>
                </a:lnTo>
                <a:lnTo>
                  <a:pt x="0" y="0"/>
                </a:lnTo>
                <a:close/>
              </a:path>
            </a:pathLst>
          </a:custGeom>
          <a:blipFill>
            <a:blip r:embed="rId7"/>
            <a:stretch>
              <a:fillRect l="-12641" t="-17058" r="-20333" b="-15915"/>
            </a:stretch>
          </a:blipFill>
        </p:spPr>
      </p:sp>
      <p:sp>
        <p:nvSpPr>
          <p:cNvPr id="6" name="Freeform 6"/>
          <p:cNvSpPr/>
          <p:nvPr/>
        </p:nvSpPr>
        <p:spPr>
          <a:xfrm>
            <a:off x="13018809" y="819936"/>
            <a:ext cx="2551586" cy="1703184"/>
          </a:xfrm>
          <a:custGeom>
            <a:avLst/>
            <a:gdLst/>
            <a:ahLst/>
            <a:cxnLst/>
            <a:rect l="l" t="t" r="r" b="b"/>
            <a:pathLst>
              <a:path w="2551586" h="1703184">
                <a:moveTo>
                  <a:pt x="0" y="0"/>
                </a:moveTo>
                <a:lnTo>
                  <a:pt x="2551586" y="0"/>
                </a:lnTo>
                <a:lnTo>
                  <a:pt x="2551586" y="1703183"/>
                </a:lnTo>
                <a:lnTo>
                  <a:pt x="0" y="1703183"/>
                </a:lnTo>
                <a:lnTo>
                  <a:pt x="0" y="0"/>
                </a:lnTo>
                <a:close/>
              </a:path>
            </a:pathLst>
          </a:custGeom>
          <a:blipFill>
            <a:blip r:embed="rId8"/>
            <a:stretch>
              <a:fillRect/>
            </a:stretch>
          </a:blipFill>
        </p:spPr>
      </p:sp>
      <p:sp>
        <p:nvSpPr>
          <p:cNvPr id="7" name="TextBox 7"/>
          <p:cNvSpPr txBox="1"/>
          <p:nvPr/>
        </p:nvSpPr>
        <p:spPr>
          <a:xfrm>
            <a:off x="1517875" y="542925"/>
            <a:ext cx="13521750" cy="942975"/>
          </a:xfrm>
          <a:prstGeom prst="rect">
            <a:avLst/>
          </a:prstGeom>
        </p:spPr>
        <p:txBody>
          <a:bodyPr lIns="0" tIns="0" rIns="0" bIns="0" rtlCol="0" anchor="t">
            <a:spAutoFit/>
          </a:bodyPr>
          <a:lstStyle/>
          <a:p>
            <a:pPr algn="l">
              <a:lnSpc>
                <a:spcPts val="7200"/>
              </a:lnSpc>
            </a:pPr>
            <a:r>
              <a:rPr lang="en-US" sz="6000">
                <a:solidFill>
                  <a:srgbClr val="013057"/>
                </a:solidFill>
                <a:latin typeface="Arimo"/>
                <a:ea typeface="Arimo"/>
                <a:cs typeface="Arimo"/>
                <a:sym typeface="Arimo"/>
              </a:rPr>
              <a:t>TECHNOLOGIES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6</a:t>
            </a:r>
          </a:p>
        </p:txBody>
      </p:sp>
      <p:sp>
        <p:nvSpPr>
          <p:cNvPr id="9" name="Freeform 9"/>
          <p:cNvSpPr/>
          <p:nvPr/>
        </p:nvSpPr>
        <p:spPr>
          <a:xfrm>
            <a:off x="13018809" y="3273843"/>
            <a:ext cx="2033526" cy="2033526"/>
          </a:xfrm>
          <a:custGeom>
            <a:avLst/>
            <a:gdLst/>
            <a:ahLst/>
            <a:cxnLst/>
            <a:rect l="l" t="t" r="r" b="b"/>
            <a:pathLst>
              <a:path w="2033526" h="2033526">
                <a:moveTo>
                  <a:pt x="0" y="0"/>
                </a:moveTo>
                <a:lnTo>
                  <a:pt x="2033526" y="0"/>
                </a:lnTo>
                <a:lnTo>
                  <a:pt x="2033526" y="2033525"/>
                </a:lnTo>
                <a:lnTo>
                  <a:pt x="0" y="2033525"/>
                </a:lnTo>
                <a:lnTo>
                  <a:pt x="0" y="0"/>
                </a:lnTo>
                <a:close/>
              </a:path>
            </a:pathLst>
          </a:custGeom>
          <a:blipFill>
            <a:blip r:embed="rId9"/>
            <a:stretch>
              <a:fillRect/>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grpSp>
        <p:nvGrpSpPr>
          <p:cNvPr id="2" name="Group 2"/>
          <p:cNvGrpSpPr/>
          <p:nvPr/>
        </p:nvGrpSpPr>
        <p:grpSpPr>
          <a:xfrm>
            <a:off x="424255" y="2624137"/>
            <a:ext cx="4577105" cy="3014663"/>
            <a:chOff x="0" y="0"/>
            <a:chExt cx="959384" cy="631888"/>
          </a:xfrm>
        </p:grpSpPr>
        <p:sp>
          <p:nvSpPr>
            <p:cNvPr id="3" name="Freeform 3"/>
            <p:cNvSpPr/>
            <p:nvPr/>
          </p:nvSpPr>
          <p:spPr>
            <a:xfrm>
              <a:off x="0" y="0"/>
              <a:ext cx="959384" cy="631888"/>
            </a:xfrm>
            <a:custGeom>
              <a:avLst/>
              <a:gdLst/>
              <a:ahLst/>
              <a:cxnLst/>
              <a:rect l="l" t="t" r="r" b="b"/>
              <a:pathLst>
                <a:path w="959384" h="631888">
                  <a:moveTo>
                    <a:pt x="959384" y="0"/>
                  </a:moveTo>
                  <a:lnTo>
                    <a:pt x="959384" y="517588"/>
                  </a:lnTo>
                  <a:lnTo>
                    <a:pt x="479692" y="631888"/>
                  </a:lnTo>
                  <a:lnTo>
                    <a:pt x="0" y="517588"/>
                  </a:lnTo>
                  <a:lnTo>
                    <a:pt x="0" y="0"/>
                  </a:lnTo>
                  <a:lnTo>
                    <a:pt x="959384" y="0"/>
                  </a:lnTo>
                  <a:close/>
                </a:path>
              </a:pathLst>
            </a:custGeom>
            <a:solidFill>
              <a:srgbClr val="C3DCFC"/>
            </a:solidFill>
          </p:spPr>
        </p:sp>
        <p:sp>
          <p:nvSpPr>
            <p:cNvPr id="4" name="TextBox 4"/>
            <p:cNvSpPr txBox="1"/>
            <p:nvPr/>
          </p:nvSpPr>
          <p:spPr>
            <a:xfrm>
              <a:off x="0" y="-57150"/>
              <a:ext cx="959384" cy="574738"/>
            </a:xfrm>
            <a:prstGeom prst="rect">
              <a:avLst/>
            </a:prstGeom>
          </p:spPr>
          <p:txBody>
            <a:bodyPr lIns="40615" tIns="40615" rIns="40615" bIns="40615" rtlCol="0" anchor="ctr"/>
            <a:lstStyle/>
            <a:p>
              <a:pPr algn="ctr">
                <a:lnSpc>
                  <a:spcPts val="2800"/>
                </a:lnSpc>
              </a:pPr>
              <a:endParaRPr/>
            </a:p>
          </p:txBody>
        </p:sp>
      </p:grpSp>
      <p:sp>
        <p:nvSpPr>
          <p:cNvPr id="5" name="Freeform 5"/>
          <p:cNvSpPr/>
          <p:nvPr/>
        </p:nvSpPr>
        <p:spPr>
          <a:xfrm>
            <a:off x="-344998" y="6777602"/>
            <a:ext cx="4097242" cy="3587786"/>
          </a:xfrm>
          <a:custGeom>
            <a:avLst/>
            <a:gdLst/>
            <a:ahLst/>
            <a:cxnLst/>
            <a:rect l="l" t="t" r="r" b="b"/>
            <a:pathLst>
              <a:path w="4097242" h="3587786">
                <a:moveTo>
                  <a:pt x="0" y="0"/>
                </a:moveTo>
                <a:lnTo>
                  <a:pt x="4097242" y="0"/>
                </a:lnTo>
                <a:lnTo>
                  <a:pt x="4097242" y="3587786"/>
                </a:lnTo>
                <a:lnTo>
                  <a:pt x="0" y="3587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403358" y="-283818"/>
            <a:ext cx="2904637" cy="3087269"/>
          </a:xfrm>
          <a:custGeom>
            <a:avLst/>
            <a:gdLst/>
            <a:ahLst/>
            <a:cxnLst/>
            <a:rect l="l" t="t" r="r" b="b"/>
            <a:pathLst>
              <a:path w="2904637" h="3087269">
                <a:moveTo>
                  <a:pt x="0" y="0"/>
                </a:moveTo>
                <a:lnTo>
                  <a:pt x="2904637" y="0"/>
                </a:lnTo>
                <a:lnTo>
                  <a:pt x="2904637" y="3087269"/>
                </a:lnTo>
                <a:lnTo>
                  <a:pt x="0" y="3087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371475"/>
            <a:ext cx="18288000"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IMPACT AND BENEFITS</a:t>
            </a:r>
          </a:p>
        </p:txBody>
      </p:sp>
      <p:sp>
        <p:nvSpPr>
          <p:cNvPr id="8" name="TextBox 8"/>
          <p:cNvSpPr txBox="1"/>
          <p:nvPr/>
        </p:nvSpPr>
        <p:spPr>
          <a:xfrm>
            <a:off x="1103178" y="1033462"/>
            <a:ext cx="3219259" cy="1419225"/>
          </a:xfrm>
          <a:prstGeom prst="rect">
            <a:avLst/>
          </a:prstGeom>
        </p:spPr>
        <p:txBody>
          <a:bodyPr lIns="0" tIns="0" rIns="0" bIns="0" rtlCol="0" anchor="t">
            <a:spAutoFit/>
          </a:bodyPr>
          <a:lstStyle/>
          <a:p>
            <a:pPr algn="ctr">
              <a:lnSpc>
                <a:spcPts val="5520"/>
              </a:lnSpc>
            </a:pPr>
            <a:r>
              <a:rPr lang="en-US" sz="4600" b="1">
                <a:solidFill>
                  <a:srgbClr val="013057"/>
                </a:solidFill>
                <a:latin typeface="Arimo Bold"/>
                <a:ea typeface="Arimo Bold"/>
                <a:cs typeface="Arimo Bold"/>
                <a:sym typeface="Arimo Bold"/>
              </a:rPr>
              <a:t>Medicine Safety:</a:t>
            </a:r>
          </a:p>
        </p:txBody>
      </p:sp>
      <p:sp>
        <p:nvSpPr>
          <p:cNvPr id="9" name="TextBox 9"/>
          <p:cNvSpPr txBox="1"/>
          <p:nvPr/>
        </p:nvSpPr>
        <p:spPr>
          <a:xfrm>
            <a:off x="6946264" y="1676400"/>
            <a:ext cx="4964932" cy="723900"/>
          </a:xfrm>
          <a:prstGeom prst="rect">
            <a:avLst/>
          </a:prstGeom>
        </p:spPr>
        <p:txBody>
          <a:bodyPr lIns="0" tIns="0" rIns="0" bIns="0" rtlCol="0" anchor="t">
            <a:spAutoFit/>
          </a:bodyPr>
          <a:lstStyle/>
          <a:p>
            <a:pPr algn="ctr">
              <a:lnSpc>
                <a:spcPts val="5520"/>
              </a:lnSpc>
            </a:pPr>
            <a:r>
              <a:rPr lang="en-US" sz="4600" b="1">
                <a:solidFill>
                  <a:srgbClr val="013057"/>
                </a:solidFill>
                <a:latin typeface="Arimo Bold"/>
                <a:ea typeface="Arimo Bold"/>
                <a:cs typeface="Arimo Bold"/>
                <a:sym typeface="Arimo Bold"/>
              </a:rPr>
              <a:t>Transparency:</a:t>
            </a:r>
          </a:p>
        </p:txBody>
      </p:sp>
      <p:sp>
        <p:nvSpPr>
          <p:cNvPr id="10" name="TextBox 10"/>
          <p:cNvSpPr txBox="1"/>
          <p:nvPr/>
        </p:nvSpPr>
        <p:spPr>
          <a:xfrm>
            <a:off x="13149300" y="338137"/>
            <a:ext cx="3614114" cy="2114550"/>
          </a:xfrm>
          <a:prstGeom prst="rect">
            <a:avLst/>
          </a:prstGeom>
        </p:spPr>
        <p:txBody>
          <a:bodyPr lIns="0" tIns="0" rIns="0" bIns="0" rtlCol="0" anchor="t">
            <a:spAutoFit/>
          </a:bodyPr>
          <a:lstStyle/>
          <a:p>
            <a:pPr algn="ctr">
              <a:lnSpc>
                <a:spcPts val="5520"/>
              </a:lnSpc>
            </a:pPr>
            <a:endParaRPr/>
          </a:p>
          <a:p>
            <a:pPr algn="ctr">
              <a:lnSpc>
                <a:spcPts val="5520"/>
              </a:lnSpc>
            </a:pPr>
            <a:r>
              <a:rPr lang="en-US" sz="4600" b="1">
                <a:solidFill>
                  <a:srgbClr val="013057"/>
                </a:solidFill>
                <a:latin typeface="Arimo Bold"/>
                <a:ea typeface="Arimo Bold"/>
                <a:cs typeface="Arimo Bold"/>
                <a:sym typeface="Arimo Bold"/>
              </a:rPr>
              <a:t>Cost Savings:</a:t>
            </a:r>
          </a:p>
        </p:txBody>
      </p:sp>
      <p:sp>
        <p:nvSpPr>
          <p:cNvPr id="11" name="TextBox 11"/>
          <p:cNvSpPr txBox="1"/>
          <p:nvPr/>
        </p:nvSpPr>
        <p:spPr>
          <a:xfrm>
            <a:off x="540324" y="2774876"/>
            <a:ext cx="4344966" cy="2695575"/>
          </a:xfrm>
          <a:prstGeom prst="rect">
            <a:avLst/>
          </a:prstGeom>
        </p:spPr>
        <p:txBody>
          <a:bodyPr lIns="0" tIns="0" rIns="0" bIns="0" rtlCol="0" anchor="t">
            <a:spAutoFit/>
          </a:bodyPr>
          <a:lstStyle/>
          <a:p>
            <a:pPr algn="ctr">
              <a:lnSpc>
                <a:spcPts val="4200"/>
              </a:lnSpc>
            </a:pPr>
            <a:r>
              <a:rPr lang="en-US" sz="3500">
                <a:solidFill>
                  <a:srgbClr val="013057"/>
                </a:solidFill>
                <a:latin typeface="Arimo"/>
                <a:ea typeface="Arimo"/>
                <a:cs typeface="Arimo"/>
                <a:sym typeface="Arimo"/>
              </a:rPr>
              <a:t> Real-time monitoring ensures medicines stay safe throughout the supply chain.</a:t>
            </a:r>
          </a:p>
          <a:p>
            <a:pPr algn="ctr">
              <a:lnSpc>
                <a:spcPts val="4200"/>
              </a:lnSpc>
            </a:pPr>
            <a:endParaRPr lang="en-US" sz="3500">
              <a:solidFill>
                <a:srgbClr val="013057"/>
              </a:solidFill>
              <a:latin typeface="Arimo"/>
              <a:ea typeface="Arimo"/>
              <a:cs typeface="Arimo"/>
              <a:sym typeface="Arimo"/>
            </a:endParaRPr>
          </a:p>
        </p:txBody>
      </p:sp>
      <p:grpSp>
        <p:nvGrpSpPr>
          <p:cNvPr id="12" name="Group 12"/>
          <p:cNvGrpSpPr/>
          <p:nvPr/>
        </p:nvGrpSpPr>
        <p:grpSpPr>
          <a:xfrm>
            <a:off x="7034720" y="2624137"/>
            <a:ext cx="4577105" cy="2717842"/>
            <a:chOff x="0" y="0"/>
            <a:chExt cx="959384" cy="569673"/>
          </a:xfrm>
        </p:grpSpPr>
        <p:sp>
          <p:nvSpPr>
            <p:cNvPr id="13" name="Freeform 13"/>
            <p:cNvSpPr/>
            <p:nvPr/>
          </p:nvSpPr>
          <p:spPr>
            <a:xfrm>
              <a:off x="0" y="0"/>
              <a:ext cx="959384" cy="569673"/>
            </a:xfrm>
            <a:custGeom>
              <a:avLst/>
              <a:gdLst/>
              <a:ahLst/>
              <a:cxnLst/>
              <a:rect l="l" t="t" r="r" b="b"/>
              <a:pathLst>
                <a:path w="959384" h="569673">
                  <a:moveTo>
                    <a:pt x="959384" y="0"/>
                  </a:moveTo>
                  <a:lnTo>
                    <a:pt x="959384" y="455373"/>
                  </a:lnTo>
                  <a:lnTo>
                    <a:pt x="479692" y="569673"/>
                  </a:lnTo>
                  <a:lnTo>
                    <a:pt x="0" y="455373"/>
                  </a:lnTo>
                  <a:lnTo>
                    <a:pt x="0" y="0"/>
                  </a:lnTo>
                  <a:lnTo>
                    <a:pt x="959384" y="0"/>
                  </a:lnTo>
                  <a:close/>
                </a:path>
              </a:pathLst>
            </a:custGeom>
            <a:solidFill>
              <a:srgbClr val="C3DCFC"/>
            </a:solidFill>
          </p:spPr>
        </p:sp>
        <p:sp>
          <p:nvSpPr>
            <p:cNvPr id="14" name="TextBox 14"/>
            <p:cNvSpPr txBox="1"/>
            <p:nvPr/>
          </p:nvSpPr>
          <p:spPr>
            <a:xfrm>
              <a:off x="0" y="-57150"/>
              <a:ext cx="959384" cy="512523"/>
            </a:xfrm>
            <a:prstGeom prst="rect">
              <a:avLst/>
            </a:prstGeom>
          </p:spPr>
          <p:txBody>
            <a:bodyPr lIns="40615" tIns="40615" rIns="40615" bIns="40615" rtlCol="0" anchor="ctr"/>
            <a:lstStyle/>
            <a:p>
              <a:pPr algn="ctr">
                <a:lnSpc>
                  <a:spcPts val="2800"/>
                </a:lnSpc>
              </a:pPr>
              <a:endParaRPr/>
            </a:p>
          </p:txBody>
        </p:sp>
      </p:grpSp>
      <p:sp>
        <p:nvSpPr>
          <p:cNvPr id="15" name="TextBox 15"/>
          <p:cNvSpPr txBox="1"/>
          <p:nvPr/>
        </p:nvSpPr>
        <p:spPr>
          <a:xfrm>
            <a:off x="7179751" y="2774876"/>
            <a:ext cx="4287044" cy="2695575"/>
          </a:xfrm>
          <a:prstGeom prst="rect">
            <a:avLst/>
          </a:prstGeom>
        </p:spPr>
        <p:txBody>
          <a:bodyPr lIns="0" tIns="0" rIns="0" bIns="0" rtlCol="0" anchor="t">
            <a:spAutoFit/>
          </a:bodyPr>
          <a:lstStyle/>
          <a:p>
            <a:pPr algn="ctr">
              <a:lnSpc>
                <a:spcPts val="4200"/>
              </a:lnSpc>
            </a:pPr>
            <a:r>
              <a:rPr lang="en-US" sz="3500">
                <a:solidFill>
                  <a:srgbClr val="013057"/>
                </a:solidFill>
                <a:latin typeface="Arimo"/>
                <a:ea typeface="Arimo"/>
                <a:cs typeface="Arimo"/>
                <a:sym typeface="Arimo"/>
              </a:rPr>
              <a:t>Blockchain tracks every step, providing secure, transparent records.</a:t>
            </a:r>
          </a:p>
          <a:p>
            <a:pPr algn="ctr">
              <a:lnSpc>
                <a:spcPts val="4200"/>
              </a:lnSpc>
            </a:pPr>
            <a:endParaRPr lang="en-US" sz="3500">
              <a:solidFill>
                <a:srgbClr val="013057"/>
              </a:solidFill>
              <a:latin typeface="Arimo"/>
              <a:ea typeface="Arimo"/>
              <a:cs typeface="Arimo"/>
              <a:sym typeface="Arimo"/>
            </a:endParaRPr>
          </a:p>
        </p:txBody>
      </p:sp>
      <p:grpSp>
        <p:nvGrpSpPr>
          <p:cNvPr id="16" name="Group 16"/>
          <p:cNvGrpSpPr/>
          <p:nvPr/>
        </p:nvGrpSpPr>
        <p:grpSpPr>
          <a:xfrm>
            <a:off x="12835666" y="2623573"/>
            <a:ext cx="4283211" cy="2846878"/>
            <a:chOff x="0" y="0"/>
            <a:chExt cx="1067782" cy="709712"/>
          </a:xfrm>
        </p:grpSpPr>
        <p:sp>
          <p:nvSpPr>
            <p:cNvPr id="17" name="Freeform 17"/>
            <p:cNvSpPr/>
            <p:nvPr/>
          </p:nvSpPr>
          <p:spPr>
            <a:xfrm>
              <a:off x="0" y="0"/>
              <a:ext cx="1067782" cy="709712"/>
            </a:xfrm>
            <a:custGeom>
              <a:avLst/>
              <a:gdLst/>
              <a:ahLst/>
              <a:cxnLst/>
              <a:rect l="l" t="t" r="r" b="b"/>
              <a:pathLst>
                <a:path w="1067782" h="709712">
                  <a:moveTo>
                    <a:pt x="1067782" y="0"/>
                  </a:moveTo>
                  <a:lnTo>
                    <a:pt x="1067782" y="595412"/>
                  </a:lnTo>
                  <a:lnTo>
                    <a:pt x="533891" y="709712"/>
                  </a:lnTo>
                  <a:lnTo>
                    <a:pt x="0" y="595412"/>
                  </a:lnTo>
                  <a:lnTo>
                    <a:pt x="0" y="0"/>
                  </a:lnTo>
                  <a:lnTo>
                    <a:pt x="1067782" y="0"/>
                  </a:lnTo>
                  <a:close/>
                </a:path>
              </a:pathLst>
            </a:custGeom>
            <a:solidFill>
              <a:srgbClr val="C3DCFC"/>
            </a:solidFill>
          </p:spPr>
        </p:sp>
        <p:sp>
          <p:nvSpPr>
            <p:cNvPr id="18" name="TextBox 18"/>
            <p:cNvSpPr txBox="1"/>
            <p:nvPr/>
          </p:nvSpPr>
          <p:spPr>
            <a:xfrm>
              <a:off x="0" y="-57150"/>
              <a:ext cx="1067782" cy="652562"/>
            </a:xfrm>
            <a:prstGeom prst="rect">
              <a:avLst/>
            </a:prstGeom>
          </p:spPr>
          <p:txBody>
            <a:bodyPr lIns="40615" tIns="40615" rIns="40615" bIns="40615" rtlCol="0" anchor="ctr"/>
            <a:lstStyle/>
            <a:p>
              <a:pPr algn="ctr">
                <a:lnSpc>
                  <a:spcPts val="2800"/>
                </a:lnSpc>
              </a:pPr>
              <a:endParaRPr/>
            </a:p>
          </p:txBody>
        </p:sp>
      </p:grpSp>
      <p:sp>
        <p:nvSpPr>
          <p:cNvPr id="19" name="TextBox 19"/>
          <p:cNvSpPr txBox="1"/>
          <p:nvPr/>
        </p:nvSpPr>
        <p:spPr>
          <a:xfrm>
            <a:off x="12835666" y="2686050"/>
            <a:ext cx="4241380" cy="3228975"/>
          </a:xfrm>
          <a:prstGeom prst="rect">
            <a:avLst/>
          </a:prstGeom>
        </p:spPr>
        <p:txBody>
          <a:bodyPr lIns="0" tIns="0" rIns="0" bIns="0" rtlCol="0" anchor="t">
            <a:spAutoFit/>
          </a:bodyPr>
          <a:lstStyle/>
          <a:p>
            <a:pPr algn="ctr">
              <a:lnSpc>
                <a:spcPts val="4200"/>
              </a:lnSpc>
            </a:pPr>
            <a:r>
              <a:rPr lang="en-US" sz="3500">
                <a:solidFill>
                  <a:srgbClr val="013057"/>
                </a:solidFill>
                <a:latin typeface="Arimo"/>
                <a:ea typeface="Arimo"/>
                <a:cs typeface="Arimo"/>
                <a:sym typeface="Arimo"/>
              </a:rPr>
              <a:t> IoT sensors detect issues early, reducing wastage and saving costs.</a:t>
            </a:r>
          </a:p>
          <a:p>
            <a:pPr algn="ctr">
              <a:lnSpc>
                <a:spcPts val="4200"/>
              </a:lnSpc>
            </a:pPr>
            <a:endParaRPr lang="en-US" sz="3500">
              <a:solidFill>
                <a:srgbClr val="013057"/>
              </a:solidFill>
              <a:latin typeface="Arimo"/>
              <a:ea typeface="Arimo"/>
              <a:cs typeface="Arimo"/>
              <a:sym typeface="Arimo"/>
            </a:endParaRPr>
          </a:p>
          <a:p>
            <a:pPr algn="ctr">
              <a:lnSpc>
                <a:spcPts val="4200"/>
              </a:lnSpc>
            </a:pPr>
            <a:endParaRPr lang="en-US" sz="3500">
              <a:solidFill>
                <a:srgbClr val="013057"/>
              </a:solidFill>
              <a:latin typeface="Arimo"/>
              <a:ea typeface="Arimo"/>
              <a:cs typeface="Arimo"/>
              <a:sym typeface="Arimo"/>
            </a:endParaRPr>
          </a:p>
        </p:txBody>
      </p:sp>
      <p:grpSp>
        <p:nvGrpSpPr>
          <p:cNvPr id="20" name="Group 20"/>
          <p:cNvGrpSpPr/>
          <p:nvPr/>
        </p:nvGrpSpPr>
        <p:grpSpPr>
          <a:xfrm>
            <a:off x="12835666" y="6610350"/>
            <a:ext cx="4577105" cy="3383779"/>
            <a:chOff x="0" y="0"/>
            <a:chExt cx="959384" cy="709257"/>
          </a:xfrm>
        </p:grpSpPr>
        <p:sp>
          <p:nvSpPr>
            <p:cNvPr id="21" name="Freeform 21"/>
            <p:cNvSpPr/>
            <p:nvPr/>
          </p:nvSpPr>
          <p:spPr>
            <a:xfrm>
              <a:off x="0" y="0"/>
              <a:ext cx="959384" cy="709257"/>
            </a:xfrm>
            <a:custGeom>
              <a:avLst/>
              <a:gdLst/>
              <a:ahLst/>
              <a:cxnLst/>
              <a:rect l="l" t="t" r="r" b="b"/>
              <a:pathLst>
                <a:path w="959384" h="709257">
                  <a:moveTo>
                    <a:pt x="959384" y="0"/>
                  </a:moveTo>
                  <a:lnTo>
                    <a:pt x="959384" y="594957"/>
                  </a:lnTo>
                  <a:lnTo>
                    <a:pt x="479692" y="709257"/>
                  </a:lnTo>
                  <a:lnTo>
                    <a:pt x="0" y="594957"/>
                  </a:lnTo>
                  <a:lnTo>
                    <a:pt x="0" y="0"/>
                  </a:lnTo>
                  <a:lnTo>
                    <a:pt x="959384" y="0"/>
                  </a:lnTo>
                  <a:close/>
                </a:path>
              </a:pathLst>
            </a:custGeom>
            <a:solidFill>
              <a:srgbClr val="C3DCFC"/>
            </a:solidFill>
          </p:spPr>
        </p:sp>
        <p:sp>
          <p:nvSpPr>
            <p:cNvPr id="22" name="TextBox 22"/>
            <p:cNvSpPr txBox="1"/>
            <p:nvPr/>
          </p:nvSpPr>
          <p:spPr>
            <a:xfrm>
              <a:off x="0" y="-57150"/>
              <a:ext cx="959384" cy="652107"/>
            </a:xfrm>
            <a:prstGeom prst="rect">
              <a:avLst/>
            </a:prstGeom>
          </p:spPr>
          <p:txBody>
            <a:bodyPr lIns="40615" tIns="40615" rIns="40615" bIns="40615" rtlCol="0" anchor="ctr"/>
            <a:lstStyle/>
            <a:p>
              <a:pPr algn="ctr">
                <a:lnSpc>
                  <a:spcPts val="2800"/>
                </a:lnSpc>
              </a:pPr>
              <a:endParaRPr/>
            </a:p>
          </p:txBody>
        </p:sp>
      </p:grpSp>
      <p:sp>
        <p:nvSpPr>
          <p:cNvPr id="23" name="TextBox 23"/>
          <p:cNvSpPr txBox="1"/>
          <p:nvPr/>
        </p:nvSpPr>
        <p:spPr>
          <a:xfrm>
            <a:off x="12835666" y="6899661"/>
            <a:ext cx="4577105" cy="2162175"/>
          </a:xfrm>
          <a:prstGeom prst="rect">
            <a:avLst/>
          </a:prstGeom>
        </p:spPr>
        <p:txBody>
          <a:bodyPr lIns="0" tIns="0" rIns="0" bIns="0" rtlCol="0" anchor="t">
            <a:spAutoFit/>
          </a:bodyPr>
          <a:lstStyle/>
          <a:p>
            <a:pPr algn="ctr">
              <a:lnSpc>
                <a:spcPts val="4200"/>
              </a:lnSpc>
            </a:pPr>
            <a:r>
              <a:rPr lang="en-US" sz="3500">
                <a:solidFill>
                  <a:srgbClr val="013057"/>
                </a:solidFill>
                <a:latin typeface="Arimo"/>
                <a:ea typeface="Arimo"/>
                <a:cs typeface="Arimo"/>
                <a:sym typeface="Arimo"/>
              </a:rPr>
              <a:t>The system can grow and integrate advanced features like AI for optimization.</a:t>
            </a:r>
          </a:p>
        </p:txBody>
      </p:sp>
      <p:grpSp>
        <p:nvGrpSpPr>
          <p:cNvPr id="24" name="Group 24"/>
          <p:cNvGrpSpPr/>
          <p:nvPr/>
        </p:nvGrpSpPr>
        <p:grpSpPr>
          <a:xfrm>
            <a:off x="424255" y="6708568"/>
            <a:ext cx="4577105" cy="3214256"/>
            <a:chOff x="0" y="0"/>
            <a:chExt cx="959384" cy="673724"/>
          </a:xfrm>
        </p:grpSpPr>
        <p:sp>
          <p:nvSpPr>
            <p:cNvPr id="25" name="Freeform 25"/>
            <p:cNvSpPr/>
            <p:nvPr/>
          </p:nvSpPr>
          <p:spPr>
            <a:xfrm>
              <a:off x="0" y="0"/>
              <a:ext cx="959384" cy="673724"/>
            </a:xfrm>
            <a:custGeom>
              <a:avLst/>
              <a:gdLst/>
              <a:ahLst/>
              <a:cxnLst/>
              <a:rect l="l" t="t" r="r" b="b"/>
              <a:pathLst>
                <a:path w="959384" h="673724">
                  <a:moveTo>
                    <a:pt x="959384" y="0"/>
                  </a:moveTo>
                  <a:lnTo>
                    <a:pt x="959384" y="559424"/>
                  </a:lnTo>
                  <a:lnTo>
                    <a:pt x="479692" y="673724"/>
                  </a:lnTo>
                  <a:lnTo>
                    <a:pt x="0" y="559424"/>
                  </a:lnTo>
                  <a:lnTo>
                    <a:pt x="0" y="0"/>
                  </a:lnTo>
                  <a:lnTo>
                    <a:pt x="959384" y="0"/>
                  </a:lnTo>
                  <a:close/>
                </a:path>
              </a:pathLst>
            </a:custGeom>
            <a:solidFill>
              <a:srgbClr val="C3DCFC"/>
            </a:solidFill>
          </p:spPr>
        </p:sp>
        <p:sp>
          <p:nvSpPr>
            <p:cNvPr id="26" name="TextBox 26"/>
            <p:cNvSpPr txBox="1"/>
            <p:nvPr/>
          </p:nvSpPr>
          <p:spPr>
            <a:xfrm>
              <a:off x="0" y="-57150"/>
              <a:ext cx="959384" cy="616574"/>
            </a:xfrm>
            <a:prstGeom prst="rect">
              <a:avLst/>
            </a:prstGeom>
          </p:spPr>
          <p:txBody>
            <a:bodyPr lIns="40615" tIns="40615" rIns="40615" bIns="40615" rtlCol="0" anchor="ctr"/>
            <a:lstStyle/>
            <a:p>
              <a:pPr algn="ctr">
                <a:lnSpc>
                  <a:spcPts val="2800"/>
                </a:lnSpc>
              </a:pPr>
              <a:endParaRPr/>
            </a:p>
          </p:txBody>
        </p:sp>
      </p:grpSp>
      <p:sp>
        <p:nvSpPr>
          <p:cNvPr id="27" name="TextBox 27"/>
          <p:cNvSpPr txBox="1"/>
          <p:nvPr/>
        </p:nvSpPr>
        <p:spPr>
          <a:xfrm>
            <a:off x="498732" y="6899661"/>
            <a:ext cx="4428150" cy="3362325"/>
          </a:xfrm>
          <a:prstGeom prst="rect">
            <a:avLst/>
          </a:prstGeom>
        </p:spPr>
        <p:txBody>
          <a:bodyPr lIns="0" tIns="0" rIns="0" bIns="0" rtlCol="0" anchor="t">
            <a:spAutoFit/>
          </a:bodyPr>
          <a:lstStyle/>
          <a:p>
            <a:pPr algn="ctr">
              <a:lnSpc>
                <a:spcPts val="4200"/>
              </a:lnSpc>
            </a:pPr>
            <a:r>
              <a:rPr lang="en-US" sz="3500">
                <a:solidFill>
                  <a:srgbClr val="013057"/>
                </a:solidFill>
                <a:latin typeface="Arimo"/>
                <a:ea typeface="Arimo"/>
                <a:cs typeface="Arimo"/>
                <a:sym typeface="Arimo"/>
              </a:rPr>
              <a:t>RFID verifies medicines and helps meet regulatory requirements.</a:t>
            </a:r>
          </a:p>
          <a:p>
            <a:pPr algn="ctr">
              <a:lnSpc>
                <a:spcPts val="4799"/>
              </a:lnSpc>
            </a:pPr>
            <a:endParaRPr lang="en-US" sz="3500">
              <a:solidFill>
                <a:srgbClr val="013057"/>
              </a:solidFill>
              <a:latin typeface="Arimo"/>
              <a:ea typeface="Arimo"/>
              <a:cs typeface="Arimo"/>
              <a:sym typeface="Arimo"/>
            </a:endParaRPr>
          </a:p>
          <a:p>
            <a:pPr algn="ctr">
              <a:lnSpc>
                <a:spcPts val="4800"/>
              </a:lnSpc>
            </a:pPr>
            <a:endParaRPr lang="en-US" sz="3500">
              <a:solidFill>
                <a:srgbClr val="013057"/>
              </a:solidFill>
              <a:latin typeface="Arimo"/>
              <a:ea typeface="Arimo"/>
              <a:cs typeface="Arimo"/>
              <a:sym typeface="Arimo"/>
            </a:endParaRPr>
          </a:p>
        </p:txBody>
      </p:sp>
      <p:sp>
        <p:nvSpPr>
          <p:cNvPr id="28" name="TextBox 28"/>
          <p:cNvSpPr txBox="1"/>
          <p:nvPr/>
        </p:nvSpPr>
        <p:spPr>
          <a:xfrm>
            <a:off x="12835666" y="4981575"/>
            <a:ext cx="4577105" cy="1581150"/>
          </a:xfrm>
          <a:prstGeom prst="rect">
            <a:avLst/>
          </a:prstGeom>
        </p:spPr>
        <p:txBody>
          <a:bodyPr lIns="0" tIns="0" rIns="0" bIns="0" rtlCol="0" anchor="t">
            <a:spAutoFit/>
          </a:bodyPr>
          <a:lstStyle/>
          <a:p>
            <a:pPr algn="ctr">
              <a:lnSpc>
                <a:spcPts val="6720"/>
              </a:lnSpc>
            </a:pPr>
            <a:endParaRPr/>
          </a:p>
          <a:p>
            <a:pPr algn="ctr">
              <a:lnSpc>
                <a:spcPts val="5520"/>
              </a:lnSpc>
            </a:pPr>
            <a:r>
              <a:rPr lang="en-US" sz="4600" b="1">
                <a:solidFill>
                  <a:srgbClr val="013057"/>
                </a:solidFill>
                <a:latin typeface="Arimo Bold"/>
                <a:ea typeface="Arimo Bold"/>
                <a:cs typeface="Arimo Bold"/>
                <a:sym typeface="Arimo Bold"/>
              </a:rPr>
              <a:t>Scalability:</a:t>
            </a:r>
          </a:p>
        </p:txBody>
      </p:sp>
      <p:sp>
        <p:nvSpPr>
          <p:cNvPr id="29" name="TextBox 29"/>
          <p:cNvSpPr txBox="1"/>
          <p:nvPr/>
        </p:nvSpPr>
        <p:spPr>
          <a:xfrm>
            <a:off x="438159" y="5029200"/>
            <a:ext cx="4549295" cy="1581150"/>
          </a:xfrm>
          <a:prstGeom prst="rect">
            <a:avLst/>
          </a:prstGeom>
        </p:spPr>
        <p:txBody>
          <a:bodyPr lIns="0" tIns="0" rIns="0" bIns="0" rtlCol="0" anchor="t">
            <a:spAutoFit/>
          </a:bodyPr>
          <a:lstStyle/>
          <a:p>
            <a:pPr algn="ctr">
              <a:lnSpc>
                <a:spcPts val="6720"/>
              </a:lnSpc>
            </a:pPr>
            <a:endParaRPr/>
          </a:p>
          <a:p>
            <a:pPr algn="ctr">
              <a:lnSpc>
                <a:spcPts val="5520"/>
              </a:lnSpc>
            </a:pPr>
            <a:r>
              <a:rPr lang="en-US" sz="4600" b="1">
                <a:solidFill>
                  <a:srgbClr val="013057"/>
                </a:solidFill>
                <a:latin typeface="Arimo Bold"/>
                <a:ea typeface="Arimo Bold"/>
                <a:cs typeface="Arimo Bold"/>
                <a:sym typeface="Arimo Bold"/>
              </a:rPr>
              <a:t>Authenticity:</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31" name="TextBox 31"/>
          <p:cNvSpPr txBox="1"/>
          <p:nvPr/>
        </p:nvSpPr>
        <p:spPr>
          <a:xfrm>
            <a:off x="6516493" y="5248275"/>
            <a:ext cx="5613559" cy="1314450"/>
          </a:xfrm>
          <a:prstGeom prst="rect">
            <a:avLst/>
          </a:prstGeom>
        </p:spPr>
        <p:txBody>
          <a:bodyPr lIns="0" tIns="0" rIns="0" bIns="0" rtlCol="0" anchor="t">
            <a:spAutoFit/>
          </a:bodyPr>
          <a:lstStyle/>
          <a:p>
            <a:pPr algn="ctr">
              <a:lnSpc>
                <a:spcPts val="5159"/>
              </a:lnSpc>
              <a:spcBef>
                <a:spcPct val="0"/>
              </a:spcBef>
            </a:pPr>
            <a:r>
              <a:rPr lang="en-US" sz="4299" b="1">
                <a:solidFill>
                  <a:srgbClr val="013057"/>
                </a:solidFill>
                <a:latin typeface="Arimo Bold"/>
                <a:ea typeface="Arimo Bold"/>
                <a:cs typeface="Arimo Bold"/>
                <a:sym typeface="Arimo Bold"/>
              </a:rPr>
              <a:t>Improved </a:t>
            </a:r>
          </a:p>
          <a:p>
            <a:pPr algn="ctr">
              <a:lnSpc>
                <a:spcPts val="5159"/>
              </a:lnSpc>
              <a:spcBef>
                <a:spcPct val="0"/>
              </a:spcBef>
            </a:pPr>
            <a:r>
              <a:rPr lang="en-US" sz="4299" b="1">
                <a:solidFill>
                  <a:srgbClr val="013057"/>
                </a:solidFill>
                <a:latin typeface="Arimo Bold"/>
                <a:ea typeface="Arimo Bold"/>
                <a:cs typeface="Arimo Bold"/>
                <a:sym typeface="Arimo Bold"/>
              </a:rPr>
              <a:t>Treatment Outcomes:</a:t>
            </a:r>
          </a:p>
        </p:txBody>
      </p:sp>
      <p:grpSp>
        <p:nvGrpSpPr>
          <p:cNvPr id="32" name="Group 32"/>
          <p:cNvGrpSpPr/>
          <p:nvPr/>
        </p:nvGrpSpPr>
        <p:grpSpPr>
          <a:xfrm>
            <a:off x="7034720" y="6610350"/>
            <a:ext cx="4577105" cy="3245043"/>
            <a:chOff x="0" y="0"/>
            <a:chExt cx="959384" cy="680177"/>
          </a:xfrm>
        </p:grpSpPr>
        <p:sp>
          <p:nvSpPr>
            <p:cNvPr id="33" name="Freeform 33"/>
            <p:cNvSpPr/>
            <p:nvPr/>
          </p:nvSpPr>
          <p:spPr>
            <a:xfrm>
              <a:off x="0" y="0"/>
              <a:ext cx="959384" cy="680177"/>
            </a:xfrm>
            <a:custGeom>
              <a:avLst/>
              <a:gdLst/>
              <a:ahLst/>
              <a:cxnLst/>
              <a:rect l="l" t="t" r="r" b="b"/>
              <a:pathLst>
                <a:path w="959384" h="680177">
                  <a:moveTo>
                    <a:pt x="959384" y="0"/>
                  </a:moveTo>
                  <a:lnTo>
                    <a:pt x="959384" y="565877"/>
                  </a:lnTo>
                  <a:lnTo>
                    <a:pt x="479692" y="680177"/>
                  </a:lnTo>
                  <a:lnTo>
                    <a:pt x="0" y="565877"/>
                  </a:lnTo>
                  <a:lnTo>
                    <a:pt x="0" y="0"/>
                  </a:lnTo>
                  <a:lnTo>
                    <a:pt x="959384" y="0"/>
                  </a:lnTo>
                  <a:close/>
                </a:path>
              </a:pathLst>
            </a:custGeom>
            <a:solidFill>
              <a:srgbClr val="C3DCFC"/>
            </a:solidFill>
          </p:spPr>
        </p:sp>
        <p:sp>
          <p:nvSpPr>
            <p:cNvPr id="34" name="TextBox 34"/>
            <p:cNvSpPr txBox="1"/>
            <p:nvPr/>
          </p:nvSpPr>
          <p:spPr>
            <a:xfrm>
              <a:off x="0" y="-57150"/>
              <a:ext cx="959384" cy="623027"/>
            </a:xfrm>
            <a:prstGeom prst="rect">
              <a:avLst/>
            </a:prstGeom>
          </p:spPr>
          <p:txBody>
            <a:bodyPr lIns="40615" tIns="40615" rIns="40615" bIns="40615" rtlCol="0" anchor="ctr"/>
            <a:lstStyle/>
            <a:p>
              <a:pPr algn="ctr">
                <a:lnSpc>
                  <a:spcPts val="2800"/>
                </a:lnSpc>
              </a:pPr>
              <a:endParaRPr/>
            </a:p>
          </p:txBody>
        </p:sp>
      </p:grpSp>
      <p:sp>
        <p:nvSpPr>
          <p:cNvPr id="35" name="TextBox 35"/>
          <p:cNvSpPr txBox="1"/>
          <p:nvPr/>
        </p:nvSpPr>
        <p:spPr>
          <a:xfrm>
            <a:off x="7034720" y="6912168"/>
            <a:ext cx="4577105" cy="2943225"/>
          </a:xfrm>
          <a:prstGeom prst="rect">
            <a:avLst/>
          </a:prstGeom>
        </p:spPr>
        <p:txBody>
          <a:bodyPr lIns="0" tIns="0" rIns="0" bIns="0" rtlCol="0" anchor="t">
            <a:spAutoFit/>
          </a:bodyPr>
          <a:lstStyle/>
          <a:p>
            <a:pPr algn="ctr">
              <a:lnSpc>
                <a:spcPts val="3840"/>
              </a:lnSpc>
              <a:spcBef>
                <a:spcPct val="0"/>
              </a:spcBef>
            </a:pPr>
            <a:r>
              <a:rPr lang="en-US" sz="3200">
                <a:solidFill>
                  <a:srgbClr val="013057"/>
                </a:solidFill>
                <a:latin typeface="Arimo"/>
                <a:ea typeface="Arimo"/>
                <a:cs typeface="Arimo"/>
                <a:sym typeface="Arimo"/>
              </a:rPr>
              <a:t>Medicine effectiveness analysis uses recovery data to recommend the best option for faster recovery.</a:t>
            </a:r>
          </a:p>
          <a:p>
            <a:pPr algn="ctr">
              <a:lnSpc>
                <a:spcPts val="3840"/>
              </a:lnSpc>
              <a:spcBef>
                <a:spcPct val="0"/>
              </a:spcBef>
            </a:pPr>
            <a:endParaRPr lang="en-US" sz="3200">
              <a:solidFill>
                <a:srgbClr val="013057"/>
              </a:solidFill>
              <a:latin typeface="Arimo"/>
              <a:ea typeface="Arimo"/>
              <a:cs typeface="Arimo"/>
              <a:sym typeface="Arimo"/>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F3FF"/>
        </a:solidFill>
        <a:effectLst/>
      </p:bgPr>
    </p:bg>
    <p:spTree>
      <p:nvGrpSpPr>
        <p:cNvPr id="1" name=""/>
        <p:cNvGrpSpPr/>
        <p:nvPr/>
      </p:nvGrpSpPr>
      <p:grpSpPr>
        <a:xfrm>
          <a:off x="0" y="0"/>
          <a:ext cx="0" cy="0"/>
          <a:chOff x="0" y="0"/>
          <a:chExt cx="0" cy="0"/>
        </a:xfrm>
      </p:grpSpPr>
      <p:sp>
        <p:nvSpPr>
          <p:cNvPr id="2" name="Freeform 2"/>
          <p:cNvSpPr/>
          <p:nvPr/>
        </p:nvSpPr>
        <p:spPr>
          <a:xfrm>
            <a:off x="-641941" y="8011180"/>
            <a:ext cx="2206009" cy="2393618"/>
          </a:xfrm>
          <a:custGeom>
            <a:avLst/>
            <a:gdLst/>
            <a:ahLst/>
            <a:cxnLst/>
            <a:rect l="l" t="t" r="r" b="b"/>
            <a:pathLst>
              <a:path w="2206009" h="2393618">
                <a:moveTo>
                  <a:pt x="0" y="0"/>
                </a:moveTo>
                <a:lnTo>
                  <a:pt x="2206009" y="0"/>
                </a:lnTo>
                <a:lnTo>
                  <a:pt x="2206009" y="2393618"/>
                </a:lnTo>
                <a:lnTo>
                  <a:pt x="0" y="23936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120362" y="-309540"/>
            <a:ext cx="2534863" cy="2582030"/>
          </a:xfrm>
          <a:custGeom>
            <a:avLst/>
            <a:gdLst/>
            <a:ahLst/>
            <a:cxnLst/>
            <a:rect l="l" t="t" r="r" b="b"/>
            <a:pathLst>
              <a:path w="2534863" h="2582030">
                <a:moveTo>
                  <a:pt x="0" y="0"/>
                </a:moveTo>
                <a:lnTo>
                  <a:pt x="2534863" y="0"/>
                </a:lnTo>
                <a:lnTo>
                  <a:pt x="2534863" y="2582030"/>
                </a:lnTo>
                <a:lnTo>
                  <a:pt x="0" y="258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564068" y="1303288"/>
            <a:ext cx="4706404" cy="7680424"/>
          </a:xfrm>
          <a:custGeom>
            <a:avLst/>
            <a:gdLst/>
            <a:ahLst/>
            <a:cxnLst/>
            <a:rect l="l" t="t" r="r" b="b"/>
            <a:pathLst>
              <a:path w="4706404" h="7680424">
                <a:moveTo>
                  <a:pt x="0" y="0"/>
                </a:moveTo>
                <a:lnTo>
                  <a:pt x="4706404" y="0"/>
                </a:lnTo>
                <a:lnTo>
                  <a:pt x="4706404" y="7680424"/>
                </a:lnTo>
                <a:lnTo>
                  <a:pt x="0" y="7680424"/>
                </a:lnTo>
                <a:lnTo>
                  <a:pt x="0" y="0"/>
                </a:lnTo>
                <a:close/>
              </a:path>
            </a:pathLst>
          </a:custGeom>
          <a:blipFill>
            <a:blip r:embed="rId7"/>
            <a:stretch>
              <a:fillRect t="-6900"/>
            </a:stretch>
          </a:blipFill>
        </p:spPr>
      </p:sp>
      <p:sp>
        <p:nvSpPr>
          <p:cNvPr id="5" name="Freeform 5"/>
          <p:cNvSpPr/>
          <p:nvPr/>
        </p:nvSpPr>
        <p:spPr>
          <a:xfrm>
            <a:off x="12148754" y="1405910"/>
            <a:ext cx="4422029" cy="7852390"/>
          </a:xfrm>
          <a:custGeom>
            <a:avLst/>
            <a:gdLst/>
            <a:ahLst/>
            <a:cxnLst/>
            <a:rect l="l" t="t" r="r" b="b"/>
            <a:pathLst>
              <a:path w="4422029" h="7852390">
                <a:moveTo>
                  <a:pt x="0" y="0"/>
                </a:moveTo>
                <a:lnTo>
                  <a:pt x="4422029" y="0"/>
                </a:lnTo>
                <a:lnTo>
                  <a:pt x="4422029" y="7852390"/>
                </a:lnTo>
                <a:lnTo>
                  <a:pt x="0" y="7852390"/>
                </a:lnTo>
                <a:lnTo>
                  <a:pt x="0" y="0"/>
                </a:lnTo>
                <a:close/>
              </a:path>
            </a:pathLst>
          </a:custGeom>
          <a:blipFill>
            <a:blip r:embed="rId8"/>
            <a:stretch>
              <a:fillRect/>
            </a:stretch>
          </a:blipFill>
        </p:spPr>
      </p:sp>
      <p:sp>
        <p:nvSpPr>
          <p:cNvPr id="6" name="TextBox 6"/>
          <p:cNvSpPr txBox="1"/>
          <p:nvPr/>
        </p:nvSpPr>
        <p:spPr>
          <a:xfrm>
            <a:off x="6870596" y="3348451"/>
            <a:ext cx="5278159" cy="3876736"/>
          </a:xfrm>
          <a:prstGeom prst="rect">
            <a:avLst/>
          </a:prstGeom>
        </p:spPr>
        <p:txBody>
          <a:bodyPr lIns="0" tIns="0" rIns="0" bIns="0" rtlCol="0" anchor="t">
            <a:spAutoFit/>
          </a:bodyPr>
          <a:lstStyle/>
          <a:p>
            <a:pPr algn="ctr">
              <a:lnSpc>
                <a:spcPts val="7636"/>
              </a:lnSpc>
            </a:pPr>
            <a:r>
              <a:rPr lang="en-US" sz="6364" b="1">
                <a:solidFill>
                  <a:srgbClr val="013057"/>
                </a:solidFill>
                <a:latin typeface="Arimo Bold"/>
                <a:ea typeface="Arimo Bold"/>
                <a:cs typeface="Arimo Bold"/>
                <a:sym typeface="Arimo Bold"/>
              </a:rPr>
              <a:t>SNEAK PEAK OF</a:t>
            </a:r>
          </a:p>
          <a:p>
            <a:pPr algn="ctr">
              <a:lnSpc>
                <a:spcPts val="7636"/>
              </a:lnSpc>
            </a:pPr>
            <a:r>
              <a:rPr lang="en-US" sz="6364" b="1">
                <a:solidFill>
                  <a:srgbClr val="013057"/>
                </a:solidFill>
                <a:latin typeface="Arimo Bold"/>
                <a:ea typeface="Arimo Bold"/>
                <a:cs typeface="Arimo Bold"/>
                <a:sym typeface="Arimo Bold"/>
              </a:rPr>
              <a:t>APP</a:t>
            </a:r>
          </a:p>
          <a:p>
            <a:pPr algn="ctr">
              <a:lnSpc>
                <a:spcPts val="7636"/>
              </a:lnSpc>
            </a:pPr>
            <a:r>
              <a:rPr lang="en-US" sz="6364" b="1">
                <a:solidFill>
                  <a:srgbClr val="013057"/>
                </a:solidFill>
                <a:latin typeface="Arimo Bold"/>
                <a:ea typeface="Arimo Bold"/>
                <a:cs typeface="Arimo Bold"/>
                <a:sym typeface="Arimo Bold"/>
              </a:rPr>
              <a:t>INTERFACE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13057"/>
                </a:solidFill>
                <a:latin typeface="Canva Sans"/>
                <a:ea typeface="Canva Sans"/>
                <a:cs typeface="Canva Sans"/>
                <a:sym typeface="Canva Sans"/>
              </a:rPr>
              <a:t>10</a:t>
            </a: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855</Words>
  <Application>Microsoft Office PowerPoint</Application>
  <PresentationFormat>Custom</PresentationFormat>
  <Paragraphs>127</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Canva Sans</vt:lpstr>
      <vt:lpstr>Calibri</vt:lpstr>
      <vt:lpstr>Arimo Bold</vt:lpstr>
      <vt:lpstr>Canva Sans Bold</vt:lpstr>
      <vt:lpstr>Arimo</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Medical Collaboration Research by Slidesgo.pptx</dc:title>
  <cp:lastModifiedBy>Lakshmi Deepak Ananthoju</cp:lastModifiedBy>
  <cp:revision>1</cp:revision>
  <dcterms:created xsi:type="dcterms:W3CDTF">2006-08-16T00:00:00Z</dcterms:created>
  <dcterms:modified xsi:type="dcterms:W3CDTF">2025-03-29T03:55:24Z</dcterms:modified>
  <dc:identifier>DAGY6b6XeqI</dc:identifier>
</cp:coreProperties>
</file>